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3"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5/30/2017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pcpolytechnic.com/mechanical/learning.htm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pcpolytechnic.com/contact-u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Unit 5                                                         Non ferrous metal and alloys</a:t>
            </a:r>
            <a:endParaRPr lang="en-US" dirty="0"/>
          </a:p>
        </p:txBody>
      </p:sp>
      <p:sp>
        <p:nvSpPr>
          <p:cNvPr id="3" name="Rectangle 2">
            <a:hlinkClick r:id="rId2"/>
          </p:cNvPr>
          <p:cNvSpPr>
            <a:spLocks noChangeArrowheads="1"/>
          </p:cNvSpPr>
          <p:nvPr/>
        </p:nvSpPr>
        <p:spPr bwMode="auto">
          <a:xfrm>
            <a:off x="2371725" y="6215063"/>
            <a:ext cx="4343400" cy="533400"/>
          </a:xfrm>
          <a:prstGeom prst="rect">
            <a:avLst/>
          </a:prstGeom>
          <a:solidFill>
            <a:schemeClr val="bg1"/>
          </a:solidFill>
          <a:ln w="9525">
            <a:solidFill>
              <a:schemeClr val="bg1"/>
            </a:solidFill>
            <a:miter lim="800000"/>
            <a:headEnd/>
            <a:tailEnd/>
          </a:ln>
        </p:spPr>
        <p:txBody>
          <a:bodyPr wrap="none" anchor="ctr"/>
          <a:lstStyle/>
          <a:p>
            <a:pPr algn="ctr">
              <a:defRPr/>
            </a:pPr>
            <a:r>
              <a:rPr lang="en-IN" sz="2000" i="1" u="sng" dirty="0">
                <a:solidFill>
                  <a:schemeClr val="accent6">
                    <a:lumMod val="50000"/>
                  </a:schemeClr>
                </a:solidFill>
                <a:latin typeface="Arial" pitchFamily="34" charset="0"/>
                <a:cs typeface="Times New Roman" pitchFamily="18" charset="0"/>
              </a:rPr>
              <a:t>Visit for more Learning Resources</a:t>
            </a:r>
            <a:endParaRPr lang="en-US" sz="2000" b="1" dirty="0">
              <a:solidFill>
                <a:schemeClr val="accent6">
                  <a:lumMod val="50000"/>
                </a:schemeClr>
              </a:solidFill>
              <a:latin typeface="Arial" pitchFamily="34" charset="0"/>
              <a:cs typeface="Arial" pitchFamily="34" charset="0"/>
            </a:endParaRPr>
          </a:p>
        </p:txBody>
      </p:sp>
    </p:spTree>
    <p:extLst>
      <p:ext uri="{BB962C8B-B14F-4D97-AF65-F5344CB8AC3E}">
        <p14:creationId xmlns:p14="http://schemas.microsoft.com/office/powerpoint/2010/main" xmlns="" val="1681450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alloys </a:t>
            </a:r>
            <a:endParaRPr lang="en-US" dirty="0"/>
          </a:p>
        </p:txBody>
      </p:sp>
      <p:sp>
        <p:nvSpPr>
          <p:cNvPr id="3" name="Content Placeholder 2"/>
          <p:cNvSpPr>
            <a:spLocks noGrp="1"/>
          </p:cNvSpPr>
          <p:nvPr>
            <p:ph idx="1"/>
          </p:nvPr>
        </p:nvSpPr>
        <p:spPr>
          <a:xfrm>
            <a:off x="457200" y="1219200"/>
            <a:ext cx="8229600" cy="4876800"/>
          </a:xfrm>
        </p:spPr>
        <p:txBody>
          <a:bodyPr>
            <a:normAutofit/>
          </a:bodyPr>
          <a:lstStyle/>
          <a:p>
            <a:pPr marL="0" indent="0">
              <a:buNone/>
            </a:pPr>
            <a:r>
              <a:rPr lang="el-GR" sz="2800" dirty="0" smtClean="0">
                <a:solidFill>
                  <a:srgbClr val="FF0000"/>
                </a:solidFill>
              </a:rPr>
              <a:t>α</a:t>
            </a:r>
            <a:r>
              <a:rPr lang="en-US" sz="2800" dirty="0" smtClean="0">
                <a:solidFill>
                  <a:srgbClr val="FF0000"/>
                </a:solidFill>
              </a:rPr>
              <a:t>-β brasses:</a:t>
            </a:r>
          </a:p>
          <a:p>
            <a:pPr marL="0" indent="0">
              <a:buNone/>
            </a:pPr>
            <a:r>
              <a:rPr lang="en-US" sz="2800" dirty="0" smtClean="0">
                <a:solidFill>
                  <a:srgbClr val="0070C0"/>
                </a:solidFill>
              </a:rPr>
              <a:t>Composition: </a:t>
            </a:r>
            <a:r>
              <a:rPr lang="en-US" sz="2800" dirty="0" smtClean="0">
                <a:solidFill>
                  <a:srgbClr val="7030A0"/>
                </a:solidFill>
              </a:rPr>
              <a:t>zinc between 32 to 40%</a:t>
            </a:r>
          </a:p>
          <a:p>
            <a:pPr marL="0" indent="0">
              <a:buNone/>
            </a:pPr>
            <a:r>
              <a:rPr lang="en-US" sz="2800" dirty="0" smtClean="0">
                <a:solidFill>
                  <a:srgbClr val="0070C0"/>
                </a:solidFill>
              </a:rPr>
              <a:t>Properties: </a:t>
            </a:r>
            <a:r>
              <a:rPr lang="en-US" sz="2800" dirty="0" smtClean="0">
                <a:solidFill>
                  <a:srgbClr val="7030A0"/>
                </a:solidFill>
              </a:rPr>
              <a:t>hard, strong and are fabricated by hot working processes , more ductile and malleable, cheap, poor corrosion resistance.</a:t>
            </a:r>
          </a:p>
          <a:p>
            <a:pPr marL="514350" indent="-514350">
              <a:buAutoNum type="alphaUcParenR"/>
            </a:pPr>
            <a:r>
              <a:rPr lang="en-US" sz="2800" dirty="0" smtClean="0">
                <a:solidFill>
                  <a:srgbClr val="FF0000"/>
                </a:solidFill>
              </a:rPr>
              <a:t>Muntz metal</a:t>
            </a:r>
          </a:p>
          <a:p>
            <a:pPr marL="0" indent="0">
              <a:buNone/>
            </a:pPr>
            <a:r>
              <a:rPr lang="en-US" sz="2800" dirty="0" smtClean="0">
                <a:solidFill>
                  <a:srgbClr val="0070C0"/>
                </a:solidFill>
              </a:rPr>
              <a:t>Composition: </a:t>
            </a:r>
            <a:r>
              <a:rPr lang="en-US" sz="2800" dirty="0" smtClean="0">
                <a:solidFill>
                  <a:srgbClr val="7030A0"/>
                </a:solidFill>
              </a:rPr>
              <a:t>40% zinc with balance copper.</a:t>
            </a:r>
          </a:p>
          <a:p>
            <a:pPr marL="0" indent="0">
              <a:buNone/>
            </a:pPr>
            <a:r>
              <a:rPr lang="en-US" sz="2800" dirty="0" smtClean="0">
                <a:solidFill>
                  <a:srgbClr val="0070C0"/>
                </a:solidFill>
              </a:rPr>
              <a:t>Properties: </a:t>
            </a:r>
            <a:r>
              <a:rPr lang="en-US" sz="2800" dirty="0" smtClean="0">
                <a:solidFill>
                  <a:srgbClr val="7030A0"/>
                </a:solidFill>
              </a:rPr>
              <a:t>this becomes single phase at  about 700c.</a:t>
            </a:r>
          </a:p>
          <a:p>
            <a:pPr marL="0" indent="0">
              <a:buNone/>
            </a:pPr>
            <a:r>
              <a:rPr lang="en-US" sz="2800" dirty="0" smtClean="0">
                <a:solidFill>
                  <a:srgbClr val="7030A0"/>
                </a:solidFill>
              </a:rPr>
              <a:t>It can be readily hot worked , extruded or rolled in temp. range of 600 to 800c.</a:t>
            </a:r>
          </a:p>
          <a:p>
            <a:pPr marL="0" indent="0">
              <a:buNone/>
            </a:pPr>
            <a:endParaRPr lang="en-US" sz="2800" dirty="0" smtClean="0">
              <a:solidFill>
                <a:srgbClr val="7030A0"/>
              </a:solidFill>
            </a:endParaRPr>
          </a:p>
          <a:p>
            <a:pPr marL="0" indent="0">
              <a:buNone/>
            </a:pPr>
            <a:endParaRPr lang="en-US" sz="2800" dirty="0" smtClean="0">
              <a:solidFill>
                <a:srgbClr val="7030A0"/>
              </a:solidFill>
            </a:endParaRPr>
          </a:p>
        </p:txBody>
      </p:sp>
    </p:spTree>
    <p:extLst>
      <p:ext uri="{BB962C8B-B14F-4D97-AF65-F5344CB8AC3E}">
        <p14:creationId xmlns:p14="http://schemas.microsoft.com/office/powerpoint/2010/main" xmlns="" val="3848350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alloys </a:t>
            </a:r>
            <a:endParaRPr lang="en-US" dirty="0"/>
          </a:p>
        </p:txBody>
      </p:sp>
      <p:sp>
        <p:nvSpPr>
          <p:cNvPr id="3" name="Content Placeholder 2"/>
          <p:cNvSpPr>
            <a:spLocks noGrp="1"/>
          </p:cNvSpPr>
          <p:nvPr>
            <p:ph idx="1"/>
          </p:nvPr>
        </p:nvSpPr>
        <p:spPr>
          <a:xfrm>
            <a:off x="457200" y="1219200"/>
            <a:ext cx="8229600" cy="4876800"/>
          </a:xfrm>
        </p:spPr>
        <p:txBody>
          <a:bodyPr>
            <a:normAutofit/>
          </a:bodyPr>
          <a:lstStyle/>
          <a:p>
            <a:pPr marL="0" indent="0">
              <a:buNone/>
            </a:pPr>
            <a:r>
              <a:rPr lang="en-US" sz="2800" dirty="0" smtClean="0">
                <a:solidFill>
                  <a:srgbClr val="7030A0"/>
                </a:solidFill>
              </a:rPr>
              <a:t>Tensile strength of 35 to 40% kg/mm2.</a:t>
            </a:r>
          </a:p>
          <a:p>
            <a:pPr marL="0" indent="0">
              <a:buNone/>
            </a:pPr>
            <a:r>
              <a:rPr lang="en-US" sz="2800" dirty="0" smtClean="0">
                <a:solidFill>
                  <a:srgbClr val="7030A0"/>
                </a:solidFill>
              </a:rPr>
              <a:t>Hardness of 100 to 120 v.p.n.</a:t>
            </a:r>
          </a:p>
          <a:p>
            <a:pPr marL="0" indent="0">
              <a:buNone/>
            </a:pPr>
            <a:r>
              <a:rPr lang="en-US" sz="2800" dirty="0" smtClean="0">
                <a:solidFill>
                  <a:srgbClr val="0070C0"/>
                </a:solidFill>
              </a:rPr>
              <a:t>Application: </a:t>
            </a:r>
            <a:r>
              <a:rPr lang="en-US" sz="2800" dirty="0" smtClean="0">
                <a:solidFill>
                  <a:srgbClr val="7030A0"/>
                </a:solidFill>
              </a:rPr>
              <a:t>utensils, shaft, nuts and bolts, pump parts, condenser tubes .</a:t>
            </a:r>
          </a:p>
          <a:p>
            <a:pPr marL="0" indent="0">
              <a:buNone/>
            </a:pPr>
            <a:r>
              <a:rPr lang="en-US" sz="2800" dirty="0">
                <a:solidFill>
                  <a:srgbClr val="FF0000"/>
                </a:solidFill>
              </a:rPr>
              <a:t>B</a:t>
            </a:r>
            <a:r>
              <a:rPr lang="en-US" sz="2800" dirty="0" smtClean="0">
                <a:solidFill>
                  <a:srgbClr val="FF0000"/>
                </a:solidFill>
              </a:rPr>
              <a:t>) Naval brass:</a:t>
            </a:r>
          </a:p>
          <a:p>
            <a:pPr marL="0" indent="0">
              <a:buNone/>
            </a:pPr>
            <a:r>
              <a:rPr lang="en-US" sz="2800" dirty="0" smtClean="0">
                <a:solidFill>
                  <a:srgbClr val="0070C0"/>
                </a:solidFill>
              </a:rPr>
              <a:t>Composition</a:t>
            </a:r>
            <a:r>
              <a:rPr lang="en-US" sz="2800" dirty="0" smtClean="0">
                <a:solidFill>
                  <a:srgbClr val="FF0000"/>
                </a:solidFill>
              </a:rPr>
              <a:t>: </a:t>
            </a:r>
            <a:r>
              <a:rPr lang="en-US" sz="2800" dirty="0" smtClean="0">
                <a:solidFill>
                  <a:srgbClr val="7030A0"/>
                </a:solidFill>
              </a:rPr>
              <a:t>1% tin to Muntz metal increases corrosion  resistance to marine environment and brass is called as naval brass or Tobin bronze</a:t>
            </a:r>
            <a:r>
              <a:rPr lang="en-US" sz="2800" dirty="0" smtClean="0">
                <a:solidFill>
                  <a:srgbClr val="FF0000"/>
                </a:solidFill>
              </a:rPr>
              <a:t>.</a:t>
            </a:r>
          </a:p>
          <a:p>
            <a:pPr marL="0" indent="0">
              <a:buNone/>
            </a:pPr>
            <a:r>
              <a:rPr lang="en-US" sz="2800" dirty="0" smtClean="0">
                <a:solidFill>
                  <a:srgbClr val="0070C0"/>
                </a:solidFill>
              </a:rPr>
              <a:t>Application: </a:t>
            </a:r>
            <a:r>
              <a:rPr lang="en-US" sz="2800" dirty="0" smtClean="0">
                <a:solidFill>
                  <a:srgbClr val="7030A0"/>
                </a:solidFill>
              </a:rPr>
              <a:t>marine hardware, propeller shaft, piston rods, nuts and bolts and welding rods.</a:t>
            </a:r>
          </a:p>
        </p:txBody>
      </p:sp>
    </p:spTree>
    <p:extLst>
      <p:ext uri="{BB962C8B-B14F-4D97-AF65-F5344CB8AC3E}">
        <p14:creationId xmlns:p14="http://schemas.microsoft.com/office/powerpoint/2010/main" xmlns="" val="3256818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alloys </a:t>
            </a:r>
            <a:endParaRPr lang="en-US" dirty="0"/>
          </a:p>
        </p:txBody>
      </p:sp>
      <p:sp>
        <p:nvSpPr>
          <p:cNvPr id="3" name="Content Placeholder 2"/>
          <p:cNvSpPr>
            <a:spLocks noGrp="1"/>
          </p:cNvSpPr>
          <p:nvPr>
            <p:ph idx="1"/>
          </p:nvPr>
        </p:nvSpPr>
        <p:spPr>
          <a:xfrm>
            <a:off x="457200" y="1219200"/>
            <a:ext cx="8229600" cy="4876800"/>
          </a:xfrm>
        </p:spPr>
        <p:txBody>
          <a:bodyPr>
            <a:normAutofit fontScale="92500"/>
          </a:bodyPr>
          <a:lstStyle/>
          <a:p>
            <a:pPr marL="0" indent="0">
              <a:buNone/>
            </a:pPr>
            <a:r>
              <a:rPr lang="en-US" sz="2800" dirty="0" smtClean="0">
                <a:solidFill>
                  <a:srgbClr val="FF0000"/>
                </a:solidFill>
              </a:rPr>
              <a:t>c)Leaded brass:</a:t>
            </a:r>
          </a:p>
          <a:p>
            <a:pPr marL="0" indent="0">
              <a:buNone/>
            </a:pPr>
            <a:r>
              <a:rPr lang="en-US" sz="2800" dirty="0" smtClean="0">
                <a:solidFill>
                  <a:srgbClr val="0070C0"/>
                </a:solidFill>
              </a:rPr>
              <a:t>composition: </a:t>
            </a:r>
            <a:r>
              <a:rPr lang="en-US" sz="2800" dirty="0" smtClean="0">
                <a:solidFill>
                  <a:srgbClr val="7030A0"/>
                </a:solidFill>
              </a:rPr>
              <a:t>lead is added in small amount (1 to 3%) to improve machinability of brasses</a:t>
            </a:r>
            <a:r>
              <a:rPr lang="en-US" sz="2800" dirty="0" smtClean="0">
                <a:solidFill>
                  <a:srgbClr val="FF0000"/>
                </a:solidFill>
              </a:rPr>
              <a:t>. </a:t>
            </a:r>
          </a:p>
          <a:p>
            <a:pPr marL="0" indent="0">
              <a:buNone/>
            </a:pPr>
            <a:r>
              <a:rPr lang="en-US" sz="2800" dirty="0" smtClean="0">
                <a:solidFill>
                  <a:srgbClr val="0070C0"/>
                </a:solidFill>
              </a:rPr>
              <a:t>Properties: </a:t>
            </a:r>
            <a:r>
              <a:rPr lang="en-US" sz="2800" dirty="0" smtClean="0">
                <a:solidFill>
                  <a:srgbClr val="7030A0"/>
                </a:solidFill>
              </a:rPr>
              <a:t>addition of lead is done to both the muntz metal and naval brass for improvement of machinability.</a:t>
            </a:r>
          </a:p>
          <a:p>
            <a:pPr marL="0" indent="0">
              <a:buNone/>
            </a:pPr>
            <a:r>
              <a:rPr lang="en-US" sz="2800" dirty="0" smtClean="0">
                <a:solidFill>
                  <a:srgbClr val="7030A0"/>
                </a:solidFill>
              </a:rPr>
              <a:t>This results in slight decrease in ductility and impact strength of the alloys.</a:t>
            </a:r>
          </a:p>
          <a:p>
            <a:pPr marL="0" indent="0">
              <a:buNone/>
            </a:pPr>
            <a:r>
              <a:rPr lang="en-US" sz="2800" dirty="0">
                <a:solidFill>
                  <a:srgbClr val="FF0000"/>
                </a:solidFill>
              </a:rPr>
              <a:t>D</a:t>
            </a:r>
            <a:r>
              <a:rPr lang="en-US" sz="2800" dirty="0" smtClean="0">
                <a:solidFill>
                  <a:srgbClr val="FF0000"/>
                </a:solidFill>
              </a:rPr>
              <a:t>) High tensile brasses:</a:t>
            </a:r>
          </a:p>
          <a:p>
            <a:pPr marL="0" indent="0">
              <a:buNone/>
            </a:pPr>
            <a:r>
              <a:rPr lang="en-US" sz="2800" dirty="0" smtClean="0">
                <a:solidFill>
                  <a:srgbClr val="0070C0"/>
                </a:solidFill>
              </a:rPr>
              <a:t>Composition</a:t>
            </a:r>
            <a:r>
              <a:rPr lang="en-US" sz="2800" dirty="0" smtClean="0">
                <a:solidFill>
                  <a:srgbClr val="7030A0"/>
                </a:solidFill>
              </a:rPr>
              <a:t>: Alloying elements such as Al, Fe, Mn, Sn and Ni are added to 60-40 brass(Muntz metal) to increase its tensile strength.</a:t>
            </a:r>
          </a:p>
        </p:txBody>
      </p:sp>
    </p:spTree>
    <p:extLst>
      <p:ext uri="{BB962C8B-B14F-4D97-AF65-F5344CB8AC3E}">
        <p14:creationId xmlns:p14="http://schemas.microsoft.com/office/powerpoint/2010/main" xmlns="" val="28342007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alloys </a:t>
            </a:r>
            <a:endParaRPr lang="en-US" dirty="0"/>
          </a:p>
        </p:txBody>
      </p:sp>
      <p:sp>
        <p:nvSpPr>
          <p:cNvPr id="3" name="Content Placeholder 2"/>
          <p:cNvSpPr>
            <a:spLocks noGrp="1"/>
          </p:cNvSpPr>
          <p:nvPr>
            <p:ph idx="1"/>
          </p:nvPr>
        </p:nvSpPr>
        <p:spPr>
          <a:xfrm>
            <a:off x="457200" y="1219200"/>
            <a:ext cx="8229600" cy="4876800"/>
          </a:xfrm>
        </p:spPr>
        <p:txBody>
          <a:bodyPr>
            <a:normAutofit lnSpcReduction="10000"/>
          </a:bodyPr>
          <a:lstStyle/>
          <a:p>
            <a:pPr marL="0" indent="0">
              <a:buNone/>
            </a:pPr>
            <a:r>
              <a:rPr lang="en-US" sz="2800" dirty="0" smtClean="0">
                <a:solidFill>
                  <a:srgbClr val="7030A0"/>
                </a:solidFill>
              </a:rPr>
              <a:t>Brass containing two or more above element is called as high tensile brasses.</a:t>
            </a:r>
          </a:p>
          <a:p>
            <a:pPr marL="0" indent="0">
              <a:buNone/>
            </a:pPr>
            <a:r>
              <a:rPr lang="en-US" sz="2800" dirty="0" smtClean="0">
                <a:solidFill>
                  <a:srgbClr val="7030A0"/>
                </a:solidFill>
              </a:rPr>
              <a:t>One of its manganese bronze containing up to 1% Mn, 2% Fe, 39% Zn and balance copper.</a:t>
            </a:r>
          </a:p>
          <a:p>
            <a:pPr marL="0" indent="0">
              <a:buNone/>
            </a:pPr>
            <a:r>
              <a:rPr lang="en-US" sz="2800" dirty="0" smtClean="0">
                <a:solidFill>
                  <a:srgbClr val="7030A0"/>
                </a:solidFill>
              </a:rPr>
              <a:t>It has good sea water resistance, tensile strength of 40-55 kg/mm2 and elongation of 20 to 30%..</a:t>
            </a:r>
          </a:p>
          <a:p>
            <a:pPr marL="0" indent="0">
              <a:buNone/>
            </a:pPr>
            <a:r>
              <a:rPr lang="en-US" sz="2800" dirty="0" smtClean="0">
                <a:solidFill>
                  <a:srgbClr val="0070C0"/>
                </a:solidFill>
              </a:rPr>
              <a:t>Application: </a:t>
            </a:r>
            <a:r>
              <a:rPr lang="en-US" sz="2800" dirty="0" smtClean="0">
                <a:solidFill>
                  <a:srgbClr val="7030A0"/>
                </a:solidFill>
              </a:rPr>
              <a:t>marine engine pumps, ship propellers, gears, valve bodies.. </a:t>
            </a:r>
          </a:p>
          <a:p>
            <a:pPr marL="0" indent="0">
              <a:buNone/>
            </a:pPr>
            <a:r>
              <a:rPr lang="en-US" sz="2800" dirty="0" smtClean="0">
                <a:solidFill>
                  <a:srgbClr val="FF0000"/>
                </a:solidFill>
              </a:rPr>
              <a:t>E)Brazing brass:</a:t>
            </a:r>
          </a:p>
          <a:p>
            <a:pPr marL="0" indent="0">
              <a:buNone/>
            </a:pPr>
            <a:r>
              <a:rPr lang="en-US" sz="2800" dirty="0" smtClean="0">
                <a:solidFill>
                  <a:srgbClr val="0070C0"/>
                </a:solidFill>
              </a:rPr>
              <a:t>Composition: </a:t>
            </a:r>
            <a:r>
              <a:rPr lang="en-US" sz="2800" dirty="0" smtClean="0">
                <a:solidFill>
                  <a:srgbClr val="7030A0"/>
                </a:solidFill>
              </a:rPr>
              <a:t>brass with 50-50 composition is used for brazing purpose. </a:t>
            </a:r>
            <a:r>
              <a:rPr lang="en-US" sz="2800" dirty="0" smtClean="0">
                <a:solidFill>
                  <a:srgbClr val="0070C0"/>
                </a:solidFill>
              </a:rPr>
              <a:t>Property: </a:t>
            </a:r>
            <a:r>
              <a:rPr lang="en-US" sz="2800" dirty="0" smtClean="0">
                <a:solidFill>
                  <a:srgbClr val="7030A0"/>
                </a:solidFill>
              </a:rPr>
              <a:t>brittle.</a:t>
            </a:r>
          </a:p>
        </p:txBody>
      </p:sp>
    </p:spTree>
    <p:extLst>
      <p:ext uri="{BB962C8B-B14F-4D97-AF65-F5344CB8AC3E}">
        <p14:creationId xmlns:p14="http://schemas.microsoft.com/office/powerpoint/2010/main" xmlns="" val="372260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a:t>
            </a:r>
            <a:r>
              <a:rPr lang="en-US" dirty="0" smtClean="0"/>
              <a:t>ronze </a:t>
            </a:r>
            <a:endParaRPr lang="en-US" dirty="0"/>
          </a:p>
        </p:txBody>
      </p:sp>
      <p:sp>
        <p:nvSpPr>
          <p:cNvPr id="3" name="Content Placeholder 2"/>
          <p:cNvSpPr>
            <a:spLocks noGrp="1"/>
          </p:cNvSpPr>
          <p:nvPr>
            <p:ph idx="1"/>
          </p:nvPr>
        </p:nvSpPr>
        <p:spPr>
          <a:xfrm>
            <a:off x="457200" y="1219200"/>
            <a:ext cx="8229600" cy="4876800"/>
          </a:xfrm>
        </p:spPr>
        <p:txBody>
          <a:bodyPr>
            <a:normAutofit/>
          </a:bodyPr>
          <a:lstStyle/>
          <a:p>
            <a:pPr marL="0" indent="0">
              <a:buNone/>
            </a:pPr>
            <a:r>
              <a:rPr lang="en-US" sz="2800" dirty="0" smtClean="0">
                <a:solidFill>
                  <a:srgbClr val="7030A0"/>
                </a:solidFill>
              </a:rPr>
              <a:t>Bronze are the alloys of copper containing elements other than zinc.</a:t>
            </a:r>
          </a:p>
          <a:p>
            <a:pPr marL="0" indent="0">
              <a:buNone/>
            </a:pPr>
            <a:r>
              <a:rPr lang="en-US" sz="2800" dirty="0" smtClean="0">
                <a:solidFill>
                  <a:srgbClr val="0070C0"/>
                </a:solidFill>
              </a:rPr>
              <a:t>In these alloys , zinc may be present in small amount.</a:t>
            </a:r>
          </a:p>
          <a:p>
            <a:pPr marL="0" indent="0">
              <a:buNone/>
            </a:pPr>
            <a:r>
              <a:rPr lang="en-US" sz="2800" dirty="0" smtClean="0">
                <a:solidFill>
                  <a:srgbClr val="7030A0"/>
                </a:solidFill>
              </a:rPr>
              <a:t>Originally the name bronze was used to denote copper-tin alloys.</a:t>
            </a:r>
          </a:p>
          <a:p>
            <a:pPr marL="0" indent="0">
              <a:buNone/>
            </a:pPr>
            <a:r>
              <a:rPr lang="en-US" sz="2800" dirty="0" smtClean="0">
                <a:solidFill>
                  <a:srgbClr val="7030A0"/>
                </a:solidFill>
              </a:rPr>
              <a:t>Commercially important bronzes are </a:t>
            </a:r>
            <a:r>
              <a:rPr lang="en-US" sz="2800" dirty="0" smtClean="0">
                <a:solidFill>
                  <a:srgbClr val="00B050"/>
                </a:solidFill>
              </a:rPr>
              <a:t>aluminum</a:t>
            </a:r>
            <a:r>
              <a:rPr lang="en-US" sz="2800" dirty="0" smtClean="0">
                <a:solidFill>
                  <a:srgbClr val="7030A0"/>
                </a:solidFill>
              </a:rPr>
              <a:t> </a:t>
            </a:r>
            <a:r>
              <a:rPr lang="en-US" sz="2800" dirty="0" smtClean="0">
                <a:solidFill>
                  <a:srgbClr val="00B050"/>
                </a:solidFill>
              </a:rPr>
              <a:t>bronzes, tin bronzes, beryllium bronzes </a:t>
            </a:r>
            <a:r>
              <a:rPr lang="en-US" sz="2800" dirty="0" smtClean="0">
                <a:solidFill>
                  <a:srgbClr val="7030A0"/>
                </a:solidFill>
              </a:rPr>
              <a:t>and </a:t>
            </a:r>
            <a:r>
              <a:rPr lang="en-US" sz="2800" dirty="0" smtClean="0">
                <a:solidFill>
                  <a:srgbClr val="00B050"/>
                </a:solidFill>
              </a:rPr>
              <a:t>silicon bronzes.</a:t>
            </a:r>
          </a:p>
        </p:txBody>
      </p:sp>
    </p:spTree>
    <p:extLst>
      <p:ext uri="{BB962C8B-B14F-4D97-AF65-F5344CB8AC3E}">
        <p14:creationId xmlns:p14="http://schemas.microsoft.com/office/powerpoint/2010/main" xmlns="" val="34490295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Aluminium</a:t>
            </a:r>
            <a:r>
              <a:rPr lang="en-US" dirty="0"/>
              <a:t> </a:t>
            </a:r>
            <a:r>
              <a:rPr lang="en-US" dirty="0" smtClean="0"/>
              <a:t>Bronze </a:t>
            </a:r>
            <a:endParaRPr lang="en-US" dirty="0"/>
          </a:p>
        </p:txBody>
      </p:sp>
      <p:sp>
        <p:nvSpPr>
          <p:cNvPr id="3" name="Content Placeholder 2"/>
          <p:cNvSpPr>
            <a:spLocks noGrp="1"/>
          </p:cNvSpPr>
          <p:nvPr>
            <p:ph idx="1"/>
          </p:nvPr>
        </p:nvSpPr>
        <p:spPr>
          <a:xfrm>
            <a:off x="457200" y="1219200"/>
            <a:ext cx="8229600" cy="4876800"/>
          </a:xfrm>
        </p:spPr>
        <p:txBody>
          <a:bodyPr>
            <a:normAutofit fontScale="85000" lnSpcReduction="10000"/>
          </a:bodyPr>
          <a:lstStyle/>
          <a:p>
            <a:pPr marL="0" indent="0">
              <a:buNone/>
            </a:pPr>
            <a:r>
              <a:rPr lang="en-US" sz="2800" dirty="0" smtClean="0">
                <a:solidFill>
                  <a:srgbClr val="FF0000"/>
                </a:solidFill>
              </a:rPr>
              <a:t>Composition: </a:t>
            </a:r>
            <a:r>
              <a:rPr lang="en-US" sz="2800" dirty="0" smtClean="0">
                <a:solidFill>
                  <a:srgbClr val="00B050"/>
                </a:solidFill>
              </a:rPr>
              <a:t>copper + aluminum</a:t>
            </a:r>
          </a:p>
          <a:p>
            <a:pPr marL="0" indent="0">
              <a:buNone/>
            </a:pPr>
            <a:r>
              <a:rPr lang="en-US" sz="2800" dirty="0" smtClean="0">
                <a:solidFill>
                  <a:srgbClr val="7030A0"/>
                </a:solidFill>
              </a:rPr>
              <a:t>Commercial aluminium bronzes contain 4 to 11% aluminium.</a:t>
            </a:r>
          </a:p>
          <a:p>
            <a:pPr marL="0" indent="0">
              <a:buNone/>
            </a:pPr>
            <a:r>
              <a:rPr lang="en-US" sz="2800" dirty="0" smtClean="0">
                <a:solidFill>
                  <a:srgbClr val="0070C0"/>
                </a:solidFill>
              </a:rPr>
              <a:t>Other elements such as Fe, Ni, Mn and Si may be added too these bronzes for improvement of certain properties.</a:t>
            </a:r>
            <a:endParaRPr lang="en-US" sz="2800" dirty="0">
              <a:solidFill>
                <a:srgbClr val="0070C0"/>
              </a:solidFill>
            </a:endParaRPr>
          </a:p>
          <a:p>
            <a:pPr marL="0" indent="0">
              <a:buNone/>
            </a:pPr>
            <a:r>
              <a:rPr lang="en-US" sz="2800" dirty="0" smtClean="0">
                <a:solidFill>
                  <a:srgbClr val="FF0000"/>
                </a:solidFill>
              </a:rPr>
              <a:t>Properties: </a:t>
            </a:r>
            <a:endParaRPr lang="en-US" sz="2800" dirty="0" smtClean="0">
              <a:solidFill>
                <a:srgbClr val="0070C0"/>
              </a:solidFill>
            </a:endParaRPr>
          </a:p>
          <a:p>
            <a:pPr marL="0" indent="0">
              <a:buNone/>
            </a:pPr>
            <a:r>
              <a:rPr lang="en-US" sz="2800" dirty="0" smtClean="0">
                <a:solidFill>
                  <a:srgbClr val="0070C0"/>
                </a:solidFill>
              </a:rPr>
              <a:t>Good strength, ductility, toughness.</a:t>
            </a:r>
          </a:p>
          <a:p>
            <a:pPr marL="0" indent="0">
              <a:buNone/>
            </a:pPr>
            <a:r>
              <a:rPr lang="en-US" sz="2800" dirty="0" smtClean="0">
                <a:solidFill>
                  <a:srgbClr val="0070C0"/>
                </a:solidFill>
              </a:rPr>
              <a:t>Good bearing properties.</a:t>
            </a:r>
          </a:p>
          <a:p>
            <a:pPr marL="0" indent="0">
              <a:buNone/>
            </a:pPr>
            <a:r>
              <a:rPr lang="en-US" sz="2800" dirty="0" smtClean="0">
                <a:solidFill>
                  <a:srgbClr val="0070C0"/>
                </a:solidFill>
              </a:rPr>
              <a:t>Good corrosion resistance.</a:t>
            </a:r>
          </a:p>
          <a:p>
            <a:pPr marL="0" indent="0">
              <a:buNone/>
            </a:pPr>
            <a:r>
              <a:rPr lang="en-US" sz="2800" dirty="0" smtClean="0">
                <a:solidFill>
                  <a:srgbClr val="0070C0"/>
                </a:solidFill>
              </a:rPr>
              <a:t>Good fatigue resistance.</a:t>
            </a:r>
          </a:p>
          <a:p>
            <a:pPr marL="0" indent="0">
              <a:buNone/>
            </a:pPr>
            <a:r>
              <a:rPr lang="en-US" sz="2800" dirty="0" smtClean="0">
                <a:solidFill>
                  <a:srgbClr val="FF0000"/>
                </a:solidFill>
              </a:rPr>
              <a:t>Applications</a:t>
            </a:r>
            <a:r>
              <a:rPr lang="en-US" sz="2800" dirty="0" smtClean="0">
                <a:solidFill>
                  <a:srgbClr val="0070C0"/>
                </a:solidFill>
              </a:rPr>
              <a:t>: jewelry, cigarette cases, heat exchangers, chemical plants, pump castings, valve fittings, propellers, cylinder heads, gears, dies, bearings, spark plug bodies and electrical contacts. </a:t>
            </a:r>
          </a:p>
        </p:txBody>
      </p:sp>
    </p:spTree>
    <p:extLst>
      <p:ext uri="{BB962C8B-B14F-4D97-AF65-F5344CB8AC3E}">
        <p14:creationId xmlns:p14="http://schemas.microsoft.com/office/powerpoint/2010/main" xmlns="" val="1929144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Tin Bronze </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FF0000"/>
                </a:solidFill>
              </a:rPr>
              <a:t>Composition: </a:t>
            </a:r>
            <a:r>
              <a:rPr lang="en-US" sz="2400" dirty="0" smtClean="0">
                <a:solidFill>
                  <a:srgbClr val="0070C0"/>
                </a:solidFill>
              </a:rPr>
              <a:t>tin + copper </a:t>
            </a:r>
          </a:p>
          <a:p>
            <a:pPr marL="0" indent="0">
              <a:buNone/>
            </a:pPr>
            <a:r>
              <a:rPr lang="en-US" sz="2400" dirty="0" smtClean="0">
                <a:solidFill>
                  <a:srgbClr val="FF0000"/>
                </a:solidFill>
              </a:rPr>
              <a:t>Classification:</a:t>
            </a:r>
          </a:p>
          <a:p>
            <a:pPr marL="0" indent="0">
              <a:buNone/>
            </a:pPr>
            <a:r>
              <a:rPr lang="en-US" sz="2400" dirty="0" smtClean="0">
                <a:solidFill>
                  <a:srgbClr val="FF0000"/>
                </a:solidFill>
              </a:rPr>
              <a:t>A)Alloy up to 8% tin: </a:t>
            </a:r>
          </a:p>
          <a:p>
            <a:pPr marL="0" indent="0">
              <a:buNone/>
            </a:pPr>
            <a:r>
              <a:rPr lang="en-US" sz="2400" dirty="0" smtClean="0">
                <a:solidFill>
                  <a:srgbClr val="00B0F0"/>
                </a:solidFill>
              </a:rPr>
              <a:t>Good ductility, malleability, good corrosion resistance.</a:t>
            </a:r>
          </a:p>
          <a:p>
            <a:pPr marL="0" indent="0">
              <a:buNone/>
            </a:pPr>
            <a:r>
              <a:rPr lang="en-US" sz="2400" dirty="0" smtClean="0">
                <a:solidFill>
                  <a:srgbClr val="00B0F0"/>
                </a:solidFill>
              </a:rPr>
              <a:t>They can be easily cold worked and hence are used in the form of sheets, wires and coins.</a:t>
            </a:r>
          </a:p>
          <a:p>
            <a:pPr marL="0" indent="0">
              <a:buNone/>
            </a:pPr>
            <a:r>
              <a:rPr lang="en-US" sz="2400" dirty="0" smtClean="0">
                <a:solidFill>
                  <a:srgbClr val="FF0000"/>
                </a:solidFill>
              </a:rPr>
              <a:t>B)Alloy between 8 to 12 % tin:</a:t>
            </a:r>
          </a:p>
          <a:p>
            <a:pPr marL="0" indent="0">
              <a:buNone/>
            </a:pPr>
            <a:r>
              <a:rPr lang="en-US" sz="2400" dirty="0" smtClean="0">
                <a:solidFill>
                  <a:srgbClr val="7030A0"/>
                </a:solidFill>
              </a:rPr>
              <a:t>Used for pumps, gears, heavy load bearings and marine fittings to resists sea water corrosion.</a:t>
            </a:r>
          </a:p>
          <a:p>
            <a:pPr marL="0" indent="0">
              <a:buNone/>
            </a:pPr>
            <a:r>
              <a:rPr lang="en-US" sz="2400" dirty="0" smtClean="0">
                <a:solidFill>
                  <a:srgbClr val="FF0000"/>
                </a:solidFill>
              </a:rPr>
              <a:t>c)Alloy between 12 to 20% tin:</a:t>
            </a:r>
          </a:p>
          <a:p>
            <a:pPr marL="0" indent="0">
              <a:buNone/>
            </a:pPr>
            <a:r>
              <a:rPr lang="en-US" sz="2400" dirty="0" smtClean="0">
                <a:solidFill>
                  <a:srgbClr val="7030A0"/>
                </a:solidFill>
              </a:rPr>
              <a:t>They are mainly used for bearings.</a:t>
            </a:r>
          </a:p>
        </p:txBody>
      </p:sp>
    </p:spTree>
    <p:extLst>
      <p:ext uri="{BB962C8B-B14F-4D97-AF65-F5344CB8AC3E}">
        <p14:creationId xmlns:p14="http://schemas.microsoft.com/office/powerpoint/2010/main" xmlns="" val="2278500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Tin Bronze </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FF0000"/>
                </a:solidFill>
              </a:rPr>
              <a:t>D)Alloy between 20 to 25% tin: </a:t>
            </a:r>
          </a:p>
          <a:p>
            <a:pPr marL="0" indent="0">
              <a:buNone/>
            </a:pPr>
            <a:r>
              <a:rPr lang="en-US" sz="2400" dirty="0" smtClean="0">
                <a:solidFill>
                  <a:srgbClr val="7030A0"/>
                </a:solidFill>
              </a:rPr>
              <a:t>They are principally used for bells and are called as bell metal.</a:t>
            </a:r>
          </a:p>
          <a:p>
            <a:pPr marL="0" indent="0">
              <a:buNone/>
            </a:pPr>
            <a:r>
              <a:rPr lang="en-US" sz="2400" dirty="0" smtClean="0">
                <a:solidFill>
                  <a:srgbClr val="7030A0"/>
                </a:solidFill>
              </a:rPr>
              <a:t>Very hard and brittle, and give ringing sound.</a:t>
            </a:r>
          </a:p>
          <a:p>
            <a:pPr marL="0" indent="0">
              <a:buNone/>
            </a:pPr>
            <a:r>
              <a:rPr lang="en-US" sz="2400" dirty="0" smtClean="0">
                <a:solidFill>
                  <a:srgbClr val="FF0000"/>
                </a:solidFill>
              </a:rPr>
              <a:t>Gun metal:</a:t>
            </a:r>
          </a:p>
          <a:p>
            <a:pPr marL="0" indent="0">
              <a:buNone/>
            </a:pPr>
            <a:r>
              <a:rPr lang="en-US" sz="2400" dirty="0" smtClean="0">
                <a:solidFill>
                  <a:srgbClr val="7030A0"/>
                </a:solidFill>
              </a:rPr>
              <a:t>It contain about 10 % tin and 2% zinc.</a:t>
            </a:r>
          </a:p>
          <a:p>
            <a:pPr marL="0" indent="0">
              <a:buNone/>
            </a:pPr>
            <a:r>
              <a:rPr lang="en-US" sz="2400" dirty="0" smtClean="0">
                <a:solidFill>
                  <a:srgbClr val="7030A0"/>
                </a:solidFill>
              </a:rPr>
              <a:t>It  is widely used for gun barrels and ordnance parts, marine castings, gears, bearings, valve bodies and similar applications.</a:t>
            </a:r>
          </a:p>
          <a:p>
            <a:pPr marL="0" indent="0">
              <a:buNone/>
            </a:pPr>
            <a:endParaRPr lang="en-US" sz="2400" dirty="0" smtClean="0">
              <a:solidFill>
                <a:srgbClr val="7030A0"/>
              </a:solidFill>
            </a:endParaRPr>
          </a:p>
        </p:txBody>
      </p:sp>
    </p:spTree>
    <p:extLst>
      <p:ext uri="{BB962C8B-B14F-4D97-AF65-F5344CB8AC3E}">
        <p14:creationId xmlns:p14="http://schemas.microsoft.com/office/powerpoint/2010/main" xmlns="" val="26978638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Beryllium bronze</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7030A0"/>
                </a:solidFill>
              </a:rPr>
              <a:t>Solubility of beryllium in copper is 2.1 % at 864c and decreases with decreasing temp.</a:t>
            </a:r>
          </a:p>
          <a:p>
            <a:pPr marL="0" indent="0">
              <a:buNone/>
            </a:pPr>
            <a:r>
              <a:rPr lang="en-US" sz="2400" dirty="0" smtClean="0">
                <a:solidFill>
                  <a:srgbClr val="FF0000"/>
                </a:solidFill>
              </a:rPr>
              <a:t>Properties:</a:t>
            </a:r>
          </a:p>
          <a:p>
            <a:pPr marL="0" indent="0">
              <a:buNone/>
            </a:pPr>
            <a:r>
              <a:rPr lang="en-US" sz="2400" dirty="0" smtClean="0">
                <a:solidFill>
                  <a:srgbClr val="7030A0"/>
                </a:solidFill>
              </a:rPr>
              <a:t>Tensile strength 130 to 140 kg/mm2</a:t>
            </a:r>
          </a:p>
          <a:p>
            <a:pPr marL="0" indent="0">
              <a:buNone/>
            </a:pPr>
            <a:r>
              <a:rPr lang="en-US" sz="2400" dirty="0" smtClean="0">
                <a:solidFill>
                  <a:srgbClr val="0070C0"/>
                </a:solidFill>
              </a:rPr>
              <a:t>Hardness 350 BHN</a:t>
            </a:r>
          </a:p>
          <a:p>
            <a:pPr marL="0" indent="0">
              <a:buNone/>
            </a:pPr>
            <a:r>
              <a:rPr lang="en-US" sz="2400" dirty="0" smtClean="0">
                <a:solidFill>
                  <a:srgbClr val="7030A0"/>
                </a:solidFill>
              </a:rPr>
              <a:t>Good corrosion resistance, good fatigue resistance, high </a:t>
            </a:r>
            <a:r>
              <a:rPr lang="en-US" sz="2400" dirty="0" smtClean="0">
                <a:solidFill>
                  <a:srgbClr val="0070C0"/>
                </a:solidFill>
              </a:rPr>
              <a:t>resilience and good bearing properties</a:t>
            </a:r>
          </a:p>
          <a:p>
            <a:pPr marL="0" indent="0">
              <a:buNone/>
            </a:pPr>
            <a:r>
              <a:rPr lang="en-US" sz="2400" dirty="0" smtClean="0">
                <a:solidFill>
                  <a:srgbClr val="7030A0"/>
                </a:solidFill>
              </a:rPr>
              <a:t>Low elastic hysteresis and non sparking characteristics.</a:t>
            </a:r>
          </a:p>
          <a:p>
            <a:pPr marL="0" indent="0">
              <a:buNone/>
            </a:pPr>
            <a:r>
              <a:rPr lang="en-US" sz="2400" dirty="0" smtClean="0">
                <a:solidFill>
                  <a:srgbClr val="FF0000"/>
                </a:solidFill>
              </a:rPr>
              <a:t>Application : </a:t>
            </a:r>
            <a:r>
              <a:rPr lang="en-US" sz="2400" dirty="0" smtClean="0">
                <a:solidFill>
                  <a:srgbClr val="7030A0"/>
                </a:solidFill>
              </a:rPr>
              <a:t>springs, diaphragms, flexible bellows, gears, bearing and certain tool like hammers.</a:t>
            </a:r>
          </a:p>
          <a:p>
            <a:pPr marL="0" indent="0">
              <a:buNone/>
            </a:pPr>
            <a:r>
              <a:rPr lang="en-US" sz="2400" dirty="0" smtClean="0">
                <a:solidFill>
                  <a:srgbClr val="7030A0"/>
                </a:solidFill>
              </a:rPr>
              <a:t>Also used for electrical contacts and moulds for forming of plastics.</a:t>
            </a:r>
          </a:p>
          <a:p>
            <a:pPr marL="0" indent="0">
              <a:buNone/>
            </a:pPr>
            <a:endParaRPr lang="en-US" sz="2400" dirty="0" smtClean="0">
              <a:solidFill>
                <a:srgbClr val="7030A0"/>
              </a:solidFill>
            </a:endParaRPr>
          </a:p>
        </p:txBody>
      </p:sp>
    </p:spTree>
    <p:extLst>
      <p:ext uri="{BB962C8B-B14F-4D97-AF65-F5344CB8AC3E}">
        <p14:creationId xmlns:p14="http://schemas.microsoft.com/office/powerpoint/2010/main" xmlns="" val="1687462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silicon bronze</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7030A0"/>
                </a:solidFill>
              </a:rPr>
              <a:t>The alloy of silicon and copper is called as silicon bronze.</a:t>
            </a:r>
          </a:p>
          <a:p>
            <a:pPr marL="0" indent="0">
              <a:buNone/>
            </a:pPr>
            <a:r>
              <a:rPr lang="en-US" sz="2400" dirty="0" smtClean="0">
                <a:solidFill>
                  <a:srgbClr val="FF0000"/>
                </a:solidFill>
              </a:rPr>
              <a:t>Properties:</a:t>
            </a:r>
          </a:p>
          <a:p>
            <a:pPr marL="0" indent="0">
              <a:buNone/>
            </a:pPr>
            <a:r>
              <a:rPr lang="en-US" sz="2400" dirty="0" smtClean="0">
                <a:solidFill>
                  <a:srgbClr val="002060"/>
                </a:solidFill>
              </a:rPr>
              <a:t>High resistance to corrosion,</a:t>
            </a:r>
          </a:p>
          <a:p>
            <a:pPr marL="0" indent="0">
              <a:buNone/>
            </a:pPr>
            <a:r>
              <a:rPr lang="en-US" sz="2400" dirty="0" smtClean="0">
                <a:solidFill>
                  <a:srgbClr val="7030A0"/>
                </a:solidFill>
              </a:rPr>
              <a:t>High tensile strength,</a:t>
            </a:r>
          </a:p>
          <a:p>
            <a:pPr marL="0" indent="0">
              <a:buNone/>
            </a:pPr>
            <a:r>
              <a:rPr lang="en-US" sz="2400" dirty="0" smtClean="0">
                <a:solidFill>
                  <a:srgbClr val="002060"/>
                </a:solidFill>
              </a:rPr>
              <a:t>Cold working, hot working, casting, good machinability</a:t>
            </a:r>
          </a:p>
          <a:p>
            <a:pPr marL="0" indent="0">
              <a:buNone/>
            </a:pPr>
            <a:r>
              <a:rPr lang="en-US" sz="2400" dirty="0" smtClean="0">
                <a:solidFill>
                  <a:srgbClr val="7030A0"/>
                </a:solidFill>
              </a:rPr>
              <a:t>High toughness.</a:t>
            </a:r>
          </a:p>
          <a:p>
            <a:pPr marL="0" indent="0">
              <a:buNone/>
            </a:pPr>
            <a:r>
              <a:rPr lang="en-US" sz="2400" dirty="0" smtClean="0">
                <a:solidFill>
                  <a:srgbClr val="FF0000"/>
                </a:solidFill>
              </a:rPr>
              <a:t>Application : </a:t>
            </a:r>
          </a:p>
          <a:p>
            <a:pPr marL="0" indent="0">
              <a:buNone/>
            </a:pPr>
            <a:r>
              <a:rPr lang="en-US" sz="2400" dirty="0" smtClean="0">
                <a:solidFill>
                  <a:srgbClr val="7030A0"/>
                </a:solidFill>
              </a:rPr>
              <a:t>High strength bolts, rivets, springs, propeller shafts and bells.</a:t>
            </a:r>
          </a:p>
          <a:p>
            <a:pPr marL="0" indent="0">
              <a:buNone/>
            </a:pPr>
            <a:r>
              <a:rPr lang="en-US" sz="2400" dirty="0" smtClean="0">
                <a:solidFill>
                  <a:srgbClr val="0070C0"/>
                </a:solidFill>
              </a:rPr>
              <a:t>They are produced in the form of strips, plates, wires, rods, tubes, pipes, and castings.</a:t>
            </a:r>
          </a:p>
        </p:txBody>
      </p:sp>
    </p:spTree>
    <p:extLst>
      <p:ext uri="{BB962C8B-B14F-4D97-AF65-F5344CB8AC3E}">
        <p14:creationId xmlns:p14="http://schemas.microsoft.com/office/powerpoint/2010/main" xmlns="" val="481989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 related to chapter</a:t>
            </a:r>
            <a:endParaRPr lang="en-US" dirty="0"/>
          </a:p>
        </p:txBody>
      </p:sp>
      <p:sp>
        <p:nvSpPr>
          <p:cNvPr id="3" name="Content Placeholder 2"/>
          <p:cNvSpPr>
            <a:spLocks noGrp="1"/>
          </p:cNvSpPr>
          <p:nvPr>
            <p:ph idx="1"/>
          </p:nvPr>
        </p:nvSpPr>
        <p:spPr/>
        <p:txBody>
          <a:bodyPr/>
          <a:lstStyle/>
          <a:p>
            <a:r>
              <a:rPr lang="en-US" dirty="0" smtClean="0"/>
              <a:t>Select suitable non metals for particular applications as per properties.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nickel alloys</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FF0000"/>
                </a:solidFill>
              </a:rPr>
              <a:t>Properties:</a:t>
            </a:r>
          </a:p>
          <a:p>
            <a:pPr marL="0" indent="0">
              <a:buNone/>
            </a:pPr>
            <a:r>
              <a:rPr lang="en-US" sz="2400" dirty="0" smtClean="0">
                <a:solidFill>
                  <a:srgbClr val="0070C0"/>
                </a:solidFill>
              </a:rPr>
              <a:t>Ductile, malleable and can be worked both in cold and hot conditions.</a:t>
            </a:r>
          </a:p>
          <a:p>
            <a:pPr marL="0" indent="0">
              <a:buNone/>
            </a:pPr>
            <a:r>
              <a:rPr lang="en-US" sz="2400" dirty="0" smtClean="0">
                <a:solidFill>
                  <a:srgbClr val="0070C0"/>
                </a:solidFill>
              </a:rPr>
              <a:t>The corrosion resistance increases with increase in nickel.</a:t>
            </a:r>
          </a:p>
          <a:p>
            <a:pPr marL="0" indent="0">
              <a:buNone/>
            </a:pPr>
            <a:r>
              <a:rPr lang="en-US" sz="2400" dirty="0" smtClean="0">
                <a:solidFill>
                  <a:srgbClr val="0070C0"/>
                </a:solidFill>
              </a:rPr>
              <a:t>Tensile strength, fatigue strength increases with nickel.</a:t>
            </a:r>
          </a:p>
          <a:p>
            <a:pPr marL="0" indent="0">
              <a:buNone/>
            </a:pPr>
            <a:r>
              <a:rPr lang="en-US" sz="2400" dirty="0" smtClean="0">
                <a:solidFill>
                  <a:srgbClr val="FF0000"/>
                </a:solidFill>
              </a:rPr>
              <a:t>Application : </a:t>
            </a:r>
            <a:r>
              <a:rPr lang="en-US" sz="2400" dirty="0" smtClean="0">
                <a:solidFill>
                  <a:srgbClr val="0070C0"/>
                </a:solidFill>
              </a:rPr>
              <a:t>It is used as resistor .</a:t>
            </a:r>
          </a:p>
          <a:p>
            <a:pPr marL="0" indent="0">
              <a:buNone/>
            </a:pPr>
            <a:r>
              <a:rPr lang="en-US" sz="2400" dirty="0" smtClean="0">
                <a:solidFill>
                  <a:srgbClr val="0070C0"/>
                </a:solidFill>
              </a:rPr>
              <a:t>Used for thermocouple wires, locomotive fire boxes as stay rods,</a:t>
            </a:r>
          </a:p>
          <a:p>
            <a:pPr marL="0" indent="0">
              <a:buNone/>
            </a:pPr>
            <a:r>
              <a:rPr lang="en-US" sz="2400" dirty="0" smtClean="0">
                <a:solidFill>
                  <a:srgbClr val="0070C0"/>
                </a:solidFill>
              </a:rPr>
              <a:t>Marine condensers, turbine blades, bullet envelopes and coins, resistance wire, valve parts, pump rod liners, impellers and part in chemical industry, rivets, screws, table flatware, costume jewelry, name plates, radio dials, camera and optical parts.</a:t>
            </a:r>
          </a:p>
        </p:txBody>
      </p:sp>
    </p:spTree>
    <p:extLst>
      <p:ext uri="{BB962C8B-B14F-4D97-AF65-F5344CB8AC3E}">
        <p14:creationId xmlns:p14="http://schemas.microsoft.com/office/powerpoint/2010/main" xmlns="" val="73815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Aluminium and aluminium alloys</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FF0000"/>
                </a:solidFill>
              </a:rPr>
              <a:t>Properties:</a:t>
            </a:r>
          </a:p>
          <a:p>
            <a:pPr marL="0" indent="0">
              <a:buNone/>
            </a:pPr>
            <a:r>
              <a:rPr lang="en-US" sz="2400" dirty="0" smtClean="0">
                <a:solidFill>
                  <a:srgbClr val="0070C0"/>
                </a:solidFill>
              </a:rPr>
              <a:t>It is ductile and malleable due to fcc structure.</a:t>
            </a:r>
          </a:p>
          <a:p>
            <a:pPr marL="0" indent="0">
              <a:buNone/>
            </a:pPr>
            <a:r>
              <a:rPr lang="en-US" sz="2400" dirty="0" smtClean="0">
                <a:solidFill>
                  <a:srgbClr val="7030A0"/>
                </a:solidFill>
              </a:rPr>
              <a:t>It is light in weight.</a:t>
            </a:r>
          </a:p>
          <a:p>
            <a:pPr marL="0" indent="0">
              <a:buNone/>
            </a:pPr>
            <a:r>
              <a:rPr lang="en-US" sz="2400" dirty="0" smtClean="0">
                <a:solidFill>
                  <a:srgbClr val="0070C0"/>
                </a:solidFill>
              </a:rPr>
              <a:t>Good thermal and electrical conductivity,</a:t>
            </a:r>
          </a:p>
          <a:p>
            <a:pPr marL="0" indent="0">
              <a:buNone/>
            </a:pPr>
            <a:r>
              <a:rPr lang="en-US" sz="2400" dirty="0" smtClean="0">
                <a:solidFill>
                  <a:srgbClr val="7030A0"/>
                </a:solidFill>
              </a:rPr>
              <a:t>It has excellent  corrosion and oxidation resistance.</a:t>
            </a:r>
          </a:p>
          <a:p>
            <a:pPr marL="0" indent="0">
              <a:buNone/>
            </a:pPr>
            <a:r>
              <a:rPr lang="en-US" sz="2400" dirty="0" smtClean="0">
                <a:solidFill>
                  <a:srgbClr val="0070C0"/>
                </a:solidFill>
              </a:rPr>
              <a:t>Corrosion product of aluminium is non toxic .</a:t>
            </a:r>
          </a:p>
          <a:p>
            <a:pPr marL="0" indent="0">
              <a:buNone/>
            </a:pPr>
            <a:r>
              <a:rPr lang="en-US" sz="2400" dirty="0" smtClean="0">
                <a:solidFill>
                  <a:srgbClr val="7030A0"/>
                </a:solidFill>
              </a:rPr>
              <a:t>It remains ductile and tough up to  -40 c.</a:t>
            </a:r>
          </a:p>
          <a:p>
            <a:pPr marL="0" indent="0">
              <a:buNone/>
            </a:pPr>
            <a:r>
              <a:rPr lang="en-US" sz="2400" dirty="0" smtClean="0">
                <a:solidFill>
                  <a:srgbClr val="0070C0"/>
                </a:solidFill>
              </a:rPr>
              <a:t>Non magnetic, non sparking in character.</a:t>
            </a:r>
          </a:p>
          <a:p>
            <a:pPr marL="0" indent="0">
              <a:buNone/>
            </a:pPr>
            <a:r>
              <a:rPr lang="en-US" sz="2400" dirty="0" smtClean="0">
                <a:solidFill>
                  <a:srgbClr val="7030A0"/>
                </a:solidFill>
              </a:rPr>
              <a:t>It has excellent ability of getting alloyed with other elements.</a:t>
            </a:r>
          </a:p>
          <a:p>
            <a:pPr marL="0" indent="0">
              <a:buNone/>
            </a:pPr>
            <a:r>
              <a:rPr lang="en-US" sz="2400" dirty="0" smtClean="0">
                <a:solidFill>
                  <a:srgbClr val="FF0000"/>
                </a:solidFill>
              </a:rPr>
              <a:t>Application :</a:t>
            </a:r>
          </a:p>
          <a:p>
            <a:pPr marL="0" indent="0">
              <a:buNone/>
            </a:pPr>
            <a:r>
              <a:rPr lang="en-US" sz="2400" dirty="0" smtClean="0">
                <a:solidFill>
                  <a:srgbClr val="7030A0"/>
                </a:solidFill>
              </a:rPr>
              <a:t>Cooking utensils, combs, collar buttons, toasters, mixers, </a:t>
            </a:r>
          </a:p>
        </p:txBody>
      </p:sp>
    </p:spTree>
    <p:extLst>
      <p:ext uri="{BB962C8B-B14F-4D97-AF65-F5344CB8AC3E}">
        <p14:creationId xmlns:p14="http://schemas.microsoft.com/office/powerpoint/2010/main" xmlns="" val="19514555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Aluminium and aluminium alloys</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7030A0"/>
                </a:solidFill>
              </a:rPr>
              <a:t>electrical conductors, food containers, paint, name plates, ash trays, flower pots, coins , bicycles, motorcycles, trucks, and buses, aero planes, and marine vessels.</a:t>
            </a:r>
          </a:p>
          <a:p>
            <a:pPr marL="0" indent="0">
              <a:buNone/>
            </a:pPr>
            <a:endParaRPr lang="en-US" sz="2400" dirty="0" smtClean="0">
              <a:solidFill>
                <a:srgbClr val="FF0000"/>
              </a:solidFill>
            </a:endParaRPr>
          </a:p>
        </p:txBody>
      </p:sp>
    </p:spTree>
    <p:extLst>
      <p:ext uri="{BB962C8B-B14F-4D97-AF65-F5344CB8AC3E}">
        <p14:creationId xmlns:p14="http://schemas.microsoft.com/office/powerpoint/2010/main" xmlns="" val="1231510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Y-alloys(LM 14)</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FF0000"/>
                </a:solidFill>
              </a:rPr>
              <a:t>Composition:</a:t>
            </a:r>
          </a:p>
          <a:p>
            <a:pPr marL="0" indent="0">
              <a:buNone/>
            </a:pPr>
            <a:r>
              <a:rPr lang="en-US" sz="2400" dirty="0" smtClean="0">
                <a:solidFill>
                  <a:srgbClr val="7030A0"/>
                </a:solidFill>
              </a:rPr>
              <a:t>This is high strength aluminium alloy and contains about 4% copper, 2% nickel and 1.5% magnesium.</a:t>
            </a:r>
          </a:p>
          <a:p>
            <a:pPr marL="0" indent="0">
              <a:buNone/>
            </a:pPr>
            <a:r>
              <a:rPr lang="en-US" sz="2400" dirty="0" smtClean="0">
                <a:solidFill>
                  <a:srgbClr val="FF0000"/>
                </a:solidFill>
              </a:rPr>
              <a:t>Properties:</a:t>
            </a:r>
          </a:p>
          <a:p>
            <a:pPr marL="0" indent="0">
              <a:buNone/>
            </a:pPr>
            <a:r>
              <a:rPr lang="en-US" sz="2400" dirty="0" smtClean="0">
                <a:solidFill>
                  <a:srgbClr val="7030A0"/>
                </a:solidFill>
              </a:rPr>
              <a:t>It has excellent ability to retain the strength at elevated temp. with fairly good corrosion resistance.</a:t>
            </a:r>
          </a:p>
          <a:p>
            <a:pPr marL="0" indent="0">
              <a:buNone/>
            </a:pPr>
            <a:r>
              <a:rPr lang="en-US" sz="2400" dirty="0" smtClean="0">
                <a:solidFill>
                  <a:srgbClr val="7030A0"/>
                </a:solidFill>
              </a:rPr>
              <a:t>It can be easily cast and rolled, but it is chiefly used in the cast form.</a:t>
            </a:r>
          </a:p>
          <a:p>
            <a:pPr marL="0" indent="0">
              <a:buNone/>
            </a:pPr>
            <a:r>
              <a:rPr lang="en-US" sz="2400" dirty="0" smtClean="0">
                <a:solidFill>
                  <a:srgbClr val="FF0000"/>
                </a:solidFill>
              </a:rPr>
              <a:t>Application:</a:t>
            </a:r>
          </a:p>
          <a:p>
            <a:pPr marL="0" indent="0">
              <a:buNone/>
            </a:pPr>
            <a:r>
              <a:rPr lang="en-US" sz="2400" dirty="0" smtClean="0">
                <a:solidFill>
                  <a:srgbClr val="7030A0"/>
                </a:solidFill>
              </a:rPr>
              <a:t>It is mainly used for pistons and cylinders heads of diesel and high duty petrol engines.   </a:t>
            </a:r>
          </a:p>
        </p:txBody>
      </p:sp>
    </p:spTree>
    <p:extLst>
      <p:ext uri="{BB962C8B-B14F-4D97-AF65-F5344CB8AC3E}">
        <p14:creationId xmlns:p14="http://schemas.microsoft.com/office/powerpoint/2010/main" xmlns="" val="22632343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Hinduminium (RR 350)</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00B0F0"/>
                </a:solidFill>
              </a:rPr>
              <a:t>Composition:</a:t>
            </a:r>
          </a:p>
          <a:p>
            <a:pPr marL="0" indent="0">
              <a:buNone/>
            </a:pPr>
            <a:r>
              <a:rPr lang="en-US" sz="2400" dirty="0" smtClean="0">
                <a:solidFill>
                  <a:srgbClr val="7030A0"/>
                </a:solidFill>
              </a:rPr>
              <a:t>5% Cu and 1.5 % Ni with small amount of Mn, Ti, Sb, Co and Zr.</a:t>
            </a:r>
          </a:p>
          <a:p>
            <a:pPr marL="0" indent="0">
              <a:buNone/>
            </a:pPr>
            <a:r>
              <a:rPr lang="en-US" sz="2400" dirty="0" smtClean="0">
                <a:solidFill>
                  <a:srgbClr val="00B0F0"/>
                </a:solidFill>
              </a:rPr>
              <a:t>Property</a:t>
            </a:r>
            <a:r>
              <a:rPr lang="en-US" sz="2400" dirty="0" smtClean="0">
                <a:solidFill>
                  <a:srgbClr val="7030A0"/>
                </a:solidFill>
              </a:rPr>
              <a:t>: creep resistance</a:t>
            </a:r>
          </a:p>
          <a:p>
            <a:pPr marL="0" indent="0">
              <a:buNone/>
            </a:pPr>
            <a:r>
              <a:rPr lang="en-US" sz="2400" dirty="0" smtClean="0">
                <a:solidFill>
                  <a:srgbClr val="00B0F0"/>
                </a:solidFill>
              </a:rPr>
              <a:t>Application: </a:t>
            </a:r>
            <a:r>
              <a:rPr lang="en-US" sz="2400" dirty="0" smtClean="0">
                <a:solidFill>
                  <a:srgbClr val="7030A0"/>
                </a:solidFill>
              </a:rPr>
              <a:t>aero engine.</a:t>
            </a:r>
          </a:p>
          <a:p>
            <a:pPr marL="0" indent="0">
              <a:buNone/>
            </a:pPr>
            <a:endParaRPr lang="en-US" sz="2400" dirty="0">
              <a:solidFill>
                <a:srgbClr val="7030A0"/>
              </a:solidFill>
            </a:endParaRPr>
          </a:p>
          <a:p>
            <a:pPr marL="0" indent="0">
              <a:buNone/>
            </a:pPr>
            <a:r>
              <a:rPr lang="en-US" sz="2400" dirty="0" smtClean="0">
                <a:solidFill>
                  <a:srgbClr val="FF0000"/>
                </a:solidFill>
              </a:rPr>
              <a:t>Duralumin: </a:t>
            </a:r>
          </a:p>
          <a:p>
            <a:pPr marL="0" indent="0">
              <a:buNone/>
            </a:pPr>
            <a:r>
              <a:rPr lang="en-US" sz="2400" dirty="0" smtClean="0">
                <a:solidFill>
                  <a:srgbClr val="7030A0"/>
                </a:solidFill>
              </a:rPr>
              <a:t>4.5% Cu+ magnesium(0.5%) +manganese (about 0.5%) .</a:t>
            </a:r>
          </a:p>
          <a:p>
            <a:pPr marL="0" indent="0">
              <a:buNone/>
            </a:pPr>
            <a:r>
              <a:rPr lang="en-US" sz="2400" dirty="0" smtClean="0">
                <a:solidFill>
                  <a:srgbClr val="7030A0"/>
                </a:solidFill>
              </a:rPr>
              <a:t>Good strength</a:t>
            </a:r>
          </a:p>
          <a:p>
            <a:pPr marL="0" indent="0">
              <a:buNone/>
            </a:pPr>
            <a:r>
              <a:rPr lang="en-US" sz="2400" dirty="0" smtClean="0">
                <a:solidFill>
                  <a:srgbClr val="7030A0"/>
                </a:solidFill>
              </a:rPr>
              <a:t>Shock resistance</a:t>
            </a:r>
          </a:p>
          <a:p>
            <a:pPr marL="0" indent="0">
              <a:buNone/>
            </a:pPr>
            <a:r>
              <a:rPr lang="en-US" sz="2400" dirty="0" smtClean="0">
                <a:solidFill>
                  <a:srgbClr val="7030A0"/>
                </a:solidFill>
              </a:rPr>
              <a:t>Corrosion resistance</a:t>
            </a:r>
          </a:p>
          <a:p>
            <a:pPr marL="0" indent="0">
              <a:buNone/>
            </a:pPr>
            <a:r>
              <a:rPr lang="en-US" sz="2400" dirty="0">
                <a:solidFill>
                  <a:srgbClr val="00B0F0"/>
                </a:solidFill>
              </a:rPr>
              <a:t>A</a:t>
            </a:r>
            <a:r>
              <a:rPr lang="en-US" sz="2400" dirty="0" smtClean="0">
                <a:solidFill>
                  <a:srgbClr val="00B0F0"/>
                </a:solidFill>
              </a:rPr>
              <a:t>pplication </a:t>
            </a:r>
            <a:r>
              <a:rPr lang="en-US" sz="2400" dirty="0" smtClean="0">
                <a:solidFill>
                  <a:srgbClr val="7030A0"/>
                </a:solidFill>
              </a:rPr>
              <a:t>: air craft castings.</a:t>
            </a:r>
          </a:p>
        </p:txBody>
      </p:sp>
    </p:spTree>
    <p:extLst>
      <p:ext uri="{BB962C8B-B14F-4D97-AF65-F5344CB8AC3E}">
        <p14:creationId xmlns:p14="http://schemas.microsoft.com/office/powerpoint/2010/main" xmlns="" val="36717231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Bearing materials</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FF0000"/>
                </a:solidFill>
              </a:rPr>
              <a:t>properties:</a:t>
            </a:r>
          </a:p>
          <a:p>
            <a:pPr marL="0" indent="0">
              <a:buNone/>
            </a:pPr>
            <a:r>
              <a:rPr lang="en-US" sz="2400" dirty="0" smtClean="0">
                <a:solidFill>
                  <a:srgbClr val="7030A0"/>
                </a:solidFill>
              </a:rPr>
              <a:t>The friction between the bearing and the rotating shaft should be minimum.</a:t>
            </a:r>
          </a:p>
          <a:p>
            <a:pPr marL="0" indent="0">
              <a:buNone/>
            </a:pPr>
            <a:r>
              <a:rPr lang="en-US" sz="2400" dirty="0" smtClean="0">
                <a:solidFill>
                  <a:srgbClr val="002060"/>
                </a:solidFill>
              </a:rPr>
              <a:t>It should be hard and wear resistance and longer life.</a:t>
            </a:r>
          </a:p>
          <a:p>
            <a:pPr marL="0" indent="0">
              <a:buNone/>
            </a:pPr>
            <a:r>
              <a:rPr lang="en-US" sz="2400" dirty="0" smtClean="0">
                <a:solidFill>
                  <a:srgbClr val="7030A0"/>
                </a:solidFill>
              </a:rPr>
              <a:t>It should have sufficient load bearing ability.</a:t>
            </a:r>
          </a:p>
          <a:p>
            <a:pPr marL="0" indent="0">
              <a:buNone/>
            </a:pPr>
            <a:r>
              <a:rPr lang="en-US" sz="2400" dirty="0" smtClean="0">
                <a:solidFill>
                  <a:srgbClr val="002060"/>
                </a:solidFill>
              </a:rPr>
              <a:t>It should have sufficient plasticity.</a:t>
            </a:r>
          </a:p>
          <a:p>
            <a:pPr marL="0" indent="0">
              <a:buNone/>
            </a:pPr>
            <a:r>
              <a:rPr lang="en-US" sz="2400" dirty="0" smtClean="0">
                <a:solidFill>
                  <a:srgbClr val="7030A0"/>
                </a:solidFill>
              </a:rPr>
              <a:t>It should have high fatigue resistance</a:t>
            </a:r>
          </a:p>
          <a:p>
            <a:pPr marL="0" indent="0">
              <a:buNone/>
            </a:pPr>
            <a:r>
              <a:rPr lang="en-US" sz="2400" dirty="0" smtClean="0">
                <a:solidFill>
                  <a:srgbClr val="002060"/>
                </a:solidFill>
              </a:rPr>
              <a:t>It should have good thermal conductivity.</a:t>
            </a:r>
          </a:p>
          <a:p>
            <a:pPr marL="0" indent="0">
              <a:buNone/>
            </a:pPr>
            <a:r>
              <a:rPr lang="en-US" sz="2400" dirty="0" smtClean="0">
                <a:solidFill>
                  <a:srgbClr val="7030A0"/>
                </a:solidFill>
              </a:rPr>
              <a:t>It should have very low or very high melting point</a:t>
            </a:r>
          </a:p>
          <a:p>
            <a:pPr marL="0" indent="0">
              <a:buNone/>
            </a:pPr>
            <a:r>
              <a:rPr lang="en-US" sz="2400" dirty="0" smtClean="0">
                <a:solidFill>
                  <a:srgbClr val="002060"/>
                </a:solidFill>
              </a:rPr>
              <a:t>It should have oil retaining capacity</a:t>
            </a:r>
          </a:p>
          <a:p>
            <a:pPr marL="0" indent="0">
              <a:buNone/>
            </a:pPr>
            <a:r>
              <a:rPr lang="en-US" sz="2400" dirty="0" smtClean="0">
                <a:solidFill>
                  <a:srgbClr val="7030A0"/>
                </a:solidFill>
              </a:rPr>
              <a:t>Good corrosion resistance, cheap, readily available.</a:t>
            </a:r>
          </a:p>
          <a:p>
            <a:pPr marL="0" indent="0">
              <a:buNone/>
            </a:pPr>
            <a:r>
              <a:rPr lang="en-US" sz="2400" dirty="0" smtClean="0">
                <a:solidFill>
                  <a:srgbClr val="7030A0"/>
                </a:solidFill>
              </a:rPr>
              <a:t> </a:t>
            </a:r>
          </a:p>
        </p:txBody>
      </p:sp>
    </p:spTree>
    <p:extLst>
      <p:ext uri="{BB962C8B-B14F-4D97-AF65-F5344CB8AC3E}">
        <p14:creationId xmlns:p14="http://schemas.microsoft.com/office/powerpoint/2010/main" xmlns="" val="4077527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Bearing materials</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FF0000"/>
                </a:solidFill>
              </a:rPr>
              <a:t>White metal ( Babbitts ):</a:t>
            </a:r>
          </a:p>
          <a:p>
            <a:pPr marL="0" indent="0">
              <a:buNone/>
            </a:pPr>
            <a:r>
              <a:rPr lang="en-US" sz="2400" dirty="0" smtClean="0">
                <a:solidFill>
                  <a:srgbClr val="002060"/>
                </a:solidFill>
              </a:rPr>
              <a:t>Babbitts are either lead based or tin based alloys.</a:t>
            </a:r>
          </a:p>
          <a:p>
            <a:pPr marL="0" indent="0">
              <a:buNone/>
            </a:pPr>
            <a:r>
              <a:rPr lang="en-US" sz="2400" dirty="0" smtClean="0">
                <a:solidFill>
                  <a:srgbClr val="002060"/>
                </a:solidFill>
              </a:rPr>
              <a:t>Pb based: 1-10% Sn, </a:t>
            </a:r>
            <a:r>
              <a:rPr lang="en-US" sz="2400" dirty="0">
                <a:solidFill>
                  <a:srgbClr val="002060"/>
                </a:solidFill>
              </a:rPr>
              <a:t>P</a:t>
            </a:r>
            <a:r>
              <a:rPr lang="en-US" sz="2400" dirty="0" smtClean="0">
                <a:solidFill>
                  <a:srgbClr val="002060"/>
                </a:solidFill>
              </a:rPr>
              <a:t>b- balance, 10-15%Sb, 1.5-3.5%Cu,( others  1.25-1.75%Cd, as0-1%)</a:t>
            </a:r>
          </a:p>
          <a:p>
            <a:pPr marL="0" indent="0">
              <a:buNone/>
            </a:pPr>
            <a:r>
              <a:rPr lang="en-US" sz="2400" dirty="0" smtClean="0">
                <a:solidFill>
                  <a:srgbClr val="002060"/>
                </a:solidFill>
              </a:rPr>
              <a:t>Sn based: Sn balance, Pb up to 10%, Sb 5-12%, Cu 3-5%(others As: 0-0.1%)</a:t>
            </a:r>
          </a:p>
          <a:p>
            <a:pPr marL="0" indent="0">
              <a:buNone/>
            </a:pPr>
            <a:r>
              <a:rPr lang="en-US" sz="2400" dirty="0" smtClean="0">
                <a:solidFill>
                  <a:srgbClr val="FF0000"/>
                </a:solidFill>
              </a:rPr>
              <a:t>properties:</a:t>
            </a:r>
          </a:p>
          <a:p>
            <a:pPr marL="0" indent="0">
              <a:buNone/>
            </a:pPr>
            <a:r>
              <a:rPr lang="en-US" sz="2400" dirty="0" smtClean="0">
                <a:solidFill>
                  <a:srgbClr val="7030A0"/>
                </a:solidFill>
              </a:rPr>
              <a:t> corrosion resistance, Wear resistance, Costly</a:t>
            </a:r>
          </a:p>
          <a:p>
            <a:pPr marL="0" indent="0">
              <a:buNone/>
            </a:pPr>
            <a:r>
              <a:rPr lang="en-US" sz="2400" dirty="0" smtClean="0">
                <a:solidFill>
                  <a:srgbClr val="7030A0"/>
                </a:solidFill>
              </a:rPr>
              <a:t>Lead is added to theses </a:t>
            </a:r>
            <a:r>
              <a:rPr lang="en-US" sz="2400" dirty="0">
                <a:solidFill>
                  <a:srgbClr val="7030A0"/>
                </a:solidFill>
              </a:rPr>
              <a:t>B</a:t>
            </a:r>
            <a:r>
              <a:rPr lang="en-US" sz="2400" dirty="0" smtClean="0">
                <a:solidFill>
                  <a:srgbClr val="7030A0"/>
                </a:solidFill>
              </a:rPr>
              <a:t>abbitts to reduce their cost.</a:t>
            </a:r>
          </a:p>
          <a:p>
            <a:pPr marL="0" indent="0">
              <a:buNone/>
            </a:pPr>
            <a:r>
              <a:rPr lang="en-US" sz="2400" dirty="0" smtClean="0">
                <a:solidFill>
                  <a:srgbClr val="FF0000"/>
                </a:solidFill>
              </a:rPr>
              <a:t>Application:  </a:t>
            </a:r>
            <a:r>
              <a:rPr lang="en-US" sz="2400" dirty="0" smtClean="0">
                <a:solidFill>
                  <a:srgbClr val="7030A0"/>
                </a:solidFill>
              </a:rPr>
              <a:t>lorry diesel engine crank shafts.</a:t>
            </a:r>
          </a:p>
        </p:txBody>
      </p:sp>
    </p:spTree>
    <p:extLst>
      <p:ext uri="{BB962C8B-B14F-4D97-AF65-F5344CB8AC3E}">
        <p14:creationId xmlns:p14="http://schemas.microsoft.com/office/powerpoint/2010/main" xmlns="" val="42490350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Bearing materials</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FF0000"/>
                </a:solidFill>
              </a:rPr>
              <a:t>Copper lead alloy</a:t>
            </a:r>
          </a:p>
          <a:p>
            <a:pPr marL="0" indent="0">
              <a:buNone/>
            </a:pPr>
            <a:r>
              <a:rPr lang="en-US" sz="2400" dirty="0" smtClean="0">
                <a:solidFill>
                  <a:srgbClr val="7030A0"/>
                </a:solidFill>
              </a:rPr>
              <a:t>Copper lead  bearings are widely used in automotive and aeronautic applications.</a:t>
            </a:r>
          </a:p>
          <a:p>
            <a:pPr marL="0" indent="0">
              <a:buNone/>
            </a:pPr>
            <a:r>
              <a:rPr lang="en-US" sz="2400" dirty="0" smtClean="0">
                <a:solidFill>
                  <a:srgbClr val="7030A0"/>
                </a:solidFill>
              </a:rPr>
              <a:t>These alloy contain lead in the range of 20 to 40 % with small amount of tin.</a:t>
            </a:r>
          </a:p>
          <a:p>
            <a:pPr marL="0" indent="0">
              <a:buNone/>
            </a:pPr>
            <a:r>
              <a:rPr lang="en-US" sz="2400" dirty="0" smtClean="0">
                <a:solidFill>
                  <a:srgbClr val="FF0000"/>
                </a:solidFill>
              </a:rPr>
              <a:t>Other bearing materials</a:t>
            </a:r>
          </a:p>
          <a:p>
            <a:pPr marL="0" indent="0">
              <a:buNone/>
            </a:pPr>
            <a:r>
              <a:rPr lang="en-US" sz="2400" dirty="0" smtClean="0">
                <a:solidFill>
                  <a:schemeClr val="accent6">
                    <a:lumMod val="75000"/>
                  </a:schemeClr>
                </a:solidFill>
              </a:rPr>
              <a:t>Silver bearing</a:t>
            </a:r>
          </a:p>
          <a:p>
            <a:pPr marL="0" indent="0">
              <a:buNone/>
            </a:pPr>
            <a:r>
              <a:rPr lang="en-US" sz="2400" dirty="0" smtClean="0">
                <a:solidFill>
                  <a:schemeClr val="accent6">
                    <a:lumMod val="75000"/>
                  </a:schemeClr>
                </a:solidFill>
              </a:rPr>
              <a:t>Tin bronze </a:t>
            </a:r>
          </a:p>
          <a:p>
            <a:pPr marL="0" indent="0">
              <a:buNone/>
            </a:pPr>
            <a:r>
              <a:rPr lang="en-US" sz="2400" dirty="0" smtClean="0">
                <a:solidFill>
                  <a:schemeClr val="accent6">
                    <a:lumMod val="75000"/>
                  </a:schemeClr>
                </a:solidFill>
              </a:rPr>
              <a:t>Aluminium alloys</a:t>
            </a:r>
          </a:p>
          <a:p>
            <a:pPr marL="0" indent="0">
              <a:buNone/>
            </a:pPr>
            <a:r>
              <a:rPr lang="en-US" sz="2400" dirty="0" smtClean="0">
                <a:solidFill>
                  <a:schemeClr val="accent6">
                    <a:lumMod val="75000"/>
                  </a:schemeClr>
                </a:solidFill>
              </a:rPr>
              <a:t>Gray cast iron</a:t>
            </a:r>
          </a:p>
        </p:txBody>
      </p:sp>
    </p:spTree>
    <p:extLst>
      <p:ext uri="{BB962C8B-B14F-4D97-AF65-F5344CB8AC3E}">
        <p14:creationId xmlns:p14="http://schemas.microsoft.com/office/powerpoint/2010/main" xmlns="" val="10654782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Porous self lubricating bearing.</a:t>
            </a:r>
            <a:endParaRPr lang="en-US" dirty="0"/>
          </a:p>
        </p:txBody>
      </p:sp>
      <p:sp>
        <p:nvSpPr>
          <p:cNvPr id="3" name="Content Placeholder 2"/>
          <p:cNvSpPr>
            <a:spLocks noGrp="1"/>
          </p:cNvSpPr>
          <p:nvPr>
            <p:ph idx="1"/>
          </p:nvPr>
        </p:nvSpPr>
        <p:spPr>
          <a:xfrm>
            <a:off x="457200" y="1219200"/>
            <a:ext cx="8229600" cy="4876800"/>
          </a:xfrm>
        </p:spPr>
        <p:txBody>
          <a:bodyPr>
            <a:noAutofit/>
          </a:bodyPr>
          <a:lstStyle/>
          <a:p>
            <a:pPr marL="0" indent="0">
              <a:buNone/>
            </a:pPr>
            <a:r>
              <a:rPr lang="en-US" sz="2400" dirty="0" smtClean="0">
                <a:solidFill>
                  <a:srgbClr val="7030A0"/>
                </a:solidFill>
              </a:rPr>
              <a:t>These bearings are manufactured  by powder metallurgy.</a:t>
            </a:r>
          </a:p>
          <a:p>
            <a:pPr marL="0" indent="0">
              <a:buNone/>
            </a:pPr>
            <a:r>
              <a:rPr lang="en-US" sz="2400" dirty="0" smtClean="0">
                <a:solidFill>
                  <a:srgbClr val="002060"/>
                </a:solidFill>
              </a:rPr>
              <a:t>Porous bearings are made from copper or iron base powders with as much as 40 to 50 % porosity.</a:t>
            </a:r>
          </a:p>
          <a:p>
            <a:pPr marL="0" indent="0">
              <a:buNone/>
            </a:pPr>
            <a:r>
              <a:rPr lang="en-US" sz="2400" dirty="0" smtClean="0">
                <a:solidFill>
                  <a:srgbClr val="7030A0"/>
                </a:solidFill>
              </a:rPr>
              <a:t>And are impregnated with oil.</a:t>
            </a:r>
          </a:p>
          <a:p>
            <a:pPr marL="0" indent="0">
              <a:buNone/>
            </a:pPr>
            <a:r>
              <a:rPr lang="en-US" sz="2400" dirty="0" smtClean="0">
                <a:solidFill>
                  <a:srgbClr val="002060"/>
                </a:solidFill>
              </a:rPr>
              <a:t>During the use , oil from the pores slowly comes out and forms a lubricating film on the moving surface.</a:t>
            </a:r>
          </a:p>
          <a:p>
            <a:pPr marL="0" indent="0">
              <a:buNone/>
            </a:pPr>
            <a:r>
              <a:rPr lang="en-US" sz="2400" dirty="0" smtClean="0">
                <a:solidFill>
                  <a:srgbClr val="7030A0"/>
                </a:solidFill>
              </a:rPr>
              <a:t>When working is stopped , the oil goes back to the pores by capillary action.</a:t>
            </a:r>
          </a:p>
          <a:p>
            <a:pPr marL="0" indent="0">
              <a:buNone/>
            </a:pPr>
            <a:r>
              <a:rPr lang="en-US" sz="2400" dirty="0" smtClean="0">
                <a:solidFill>
                  <a:srgbClr val="002060"/>
                </a:solidFill>
              </a:rPr>
              <a:t>They do not require any external lubrication and hence called as self lubricating bearings.</a:t>
            </a:r>
          </a:p>
          <a:p>
            <a:pPr marL="0" indent="0">
              <a:buNone/>
            </a:pPr>
            <a:r>
              <a:rPr lang="en-US" sz="2400" dirty="0" smtClean="0">
                <a:solidFill>
                  <a:srgbClr val="7030A0"/>
                </a:solidFill>
              </a:rPr>
              <a:t>Cu(90%) Sn(10%) graphite and Fe(96%) bearing are widely used as self lubricating bearing.</a:t>
            </a:r>
            <a:endParaRPr lang="en-US" sz="2400" dirty="0">
              <a:solidFill>
                <a:srgbClr val="7030A0"/>
              </a:solidFill>
            </a:endParaRPr>
          </a:p>
        </p:txBody>
      </p:sp>
      <p:sp>
        <p:nvSpPr>
          <p:cNvPr id="4" name="Rectangle 4">
            <a:hlinkClick r:id="rId2"/>
          </p:cNvPr>
          <p:cNvSpPr>
            <a:spLocks noChangeArrowheads="1"/>
          </p:cNvSpPr>
          <p:nvPr/>
        </p:nvSpPr>
        <p:spPr bwMode="auto">
          <a:xfrm>
            <a:off x="5410200" y="6477000"/>
            <a:ext cx="3581400" cy="304800"/>
          </a:xfrm>
          <a:prstGeom prst="rect">
            <a:avLst/>
          </a:prstGeom>
          <a:solidFill>
            <a:schemeClr val="bg1"/>
          </a:solidFill>
          <a:ln w="9525">
            <a:solidFill>
              <a:schemeClr val="bg1"/>
            </a:solidFill>
            <a:miter lim="800000"/>
            <a:headEnd/>
            <a:tailEnd/>
          </a:ln>
        </p:spPr>
        <p:txBody>
          <a:bodyPr wrap="none" anchor="ctr"/>
          <a:lstStyle/>
          <a:p>
            <a:pPr algn="ctr">
              <a:defRPr/>
            </a:pPr>
            <a:r>
              <a:rPr lang="en-IN" sz="2000" i="1" u="sng" dirty="0">
                <a:solidFill>
                  <a:schemeClr val="accent6">
                    <a:lumMod val="50000"/>
                  </a:schemeClr>
                </a:solidFill>
                <a:latin typeface="Arial" pitchFamily="34" charset="0"/>
                <a:cs typeface="Times New Roman" pitchFamily="18" charset="0"/>
              </a:rPr>
              <a:t>For more detail contact </a:t>
            </a:r>
            <a:r>
              <a:rPr lang="en-IN" sz="2000" i="1" u="sng" dirty="0">
                <a:solidFill>
                  <a:schemeClr val="accent6">
                    <a:lumMod val="50000"/>
                  </a:schemeClr>
                </a:solidFill>
                <a:latin typeface="Arial" pitchFamily="34" charset="0"/>
                <a:cs typeface="Times New Roman" pitchFamily="18" charset="0"/>
              </a:rPr>
              <a:t>us</a:t>
            </a:r>
            <a:endParaRPr lang="en-IN" sz="2000" i="1" u="sng" dirty="0">
              <a:solidFill>
                <a:schemeClr val="accent6">
                  <a:lumMod val="50000"/>
                </a:schemeClr>
              </a:solidFill>
              <a:latin typeface="Arial" pitchFamily="34" charset="0"/>
              <a:cs typeface="Times New Roman" pitchFamily="18" charset="0"/>
            </a:endParaRPr>
          </a:p>
        </p:txBody>
      </p:sp>
    </p:spTree>
    <p:extLst>
      <p:ext uri="{BB962C8B-B14F-4D97-AF65-F5344CB8AC3E}">
        <p14:creationId xmlns:p14="http://schemas.microsoft.com/office/powerpoint/2010/main" xmlns="" val="388486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Copper and copper alloys</a:t>
            </a:r>
            <a:endParaRPr lang="en-US" dirty="0"/>
          </a:p>
        </p:txBody>
      </p:sp>
      <p:sp>
        <p:nvSpPr>
          <p:cNvPr id="3" name="Content Placeholder 2"/>
          <p:cNvSpPr>
            <a:spLocks noGrp="1"/>
          </p:cNvSpPr>
          <p:nvPr>
            <p:ph idx="1"/>
          </p:nvPr>
        </p:nvSpPr>
        <p:spPr/>
        <p:txBody>
          <a:bodyPr>
            <a:normAutofit/>
          </a:bodyPr>
          <a:lstStyle/>
          <a:p>
            <a:r>
              <a:rPr lang="en-US" sz="2800" dirty="0" smtClean="0"/>
              <a:t>Properties of copper</a:t>
            </a:r>
          </a:p>
          <a:p>
            <a:pPr marL="0" indent="0">
              <a:buNone/>
            </a:pPr>
            <a:r>
              <a:rPr lang="en-US" sz="2800" dirty="0" smtClean="0">
                <a:solidFill>
                  <a:srgbClr val="7030A0"/>
                </a:solidFill>
              </a:rPr>
              <a:t>1)it has good ductility and malleability because of its fcc structure.</a:t>
            </a:r>
          </a:p>
          <a:p>
            <a:pPr marL="0" indent="0">
              <a:buNone/>
            </a:pPr>
            <a:r>
              <a:rPr lang="en-US" sz="2800" dirty="0" smtClean="0"/>
              <a:t>2) It has high electrical and thermal conductivity.</a:t>
            </a:r>
          </a:p>
          <a:p>
            <a:pPr marL="0" indent="0">
              <a:buNone/>
            </a:pPr>
            <a:r>
              <a:rPr lang="en-US" sz="2800" dirty="0" smtClean="0">
                <a:solidFill>
                  <a:srgbClr val="7030A0"/>
                </a:solidFill>
              </a:rPr>
              <a:t>3) It is non magnetic and has pleasing reddish color.</a:t>
            </a:r>
          </a:p>
          <a:p>
            <a:pPr marL="0" indent="0">
              <a:buNone/>
            </a:pPr>
            <a:r>
              <a:rPr lang="en-US" sz="2800" dirty="0" smtClean="0"/>
              <a:t>4)It has an ability of getting alloyed with many other metals which helps in improving its properties.</a:t>
            </a:r>
          </a:p>
          <a:p>
            <a:pPr marL="0" indent="0">
              <a:buNone/>
            </a:pPr>
            <a:r>
              <a:rPr lang="en-US" sz="2800" dirty="0" smtClean="0">
                <a:solidFill>
                  <a:srgbClr val="7030A0"/>
                </a:solidFill>
              </a:rPr>
              <a:t>5)It has fairly good corrosion resistance to general atmospheric conditions.</a:t>
            </a:r>
            <a:endParaRPr lang="en-US" sz="2800" dirty="0">
              <a:solidFill>
                <a:srgbClr val="7030A0"/>
              </a:solidFill>
            </a:endParaRPr>
          </a:p>
        </p:txBody>
      </p:sp>
    </p:spTree>
    <p:extLst>
      <p:ext uri="{BB962C8B-B14F-4D97-AF65-F5344CB8AC3E}">
        <p14:creationId xmlns:p14="http://schemas.microsoft.com/office/powerpoint/2010/main" xmlns="" val="937892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Application of Copper </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AutoNum type="arabicParenR"/>
            </a:pPr>
            <a:r>
              <a:rPr lang="en-US" sz="2800" dirty="0" smtClean="0">
                <a:solidFill>
                  <a:srgbClr val="7030A0"/>
                </a:solidFill>
              </a:rPr>
              <a:t>It is widely used for electrical conductors, bus bars, automobile radiators, roofing, pressure vessels, kettles, utensils, coins and other application.</a:t>
            </a:r>
          </a:p>
          <a:p>
            <a:pPr marL="514350" indent="-514350">
              <a:buAutoNum type="arabicParenR"/>
            </a:pPr>
            <a:r>
              <a:rPr lang="en-US" sz="2800" dirty="0" smtClean="0">
                <a:solidFill>
                  <a:srgbClr val="0070C0"/>
                </a:solidFill>
              </a:rPr>
              <a:t>Copper containing about 0.3% arsenic is called arsenical copper and used for condenser, heat exchanger and similar application because of its improved corrosion resistance.</a:t>
            </a:r>
          </a:p>
          <a:p>
            <a:pPr marL="514350" indent="-514350">
              <a:buAutoNum type="arabicParenR"/>
            </a:pPr>
            <a:r>
              <a:rPr lang="en-US" sz="2800" dirty="0" smtClean="0">
                <a:solidFill>
                  <a:srgbClr val="7030A0"/>
                </a:solidFill>
              </a:rPr>
              <a:t>Copper containing about 0.6% tellurium is called free cutting copper because of its excellent machinability and it is used for bolts, studs, welding tips and electrical parts such as contact pins, switch gear, relay etc.</a:t>
            </a:r>
            <a:endParaRPr lang="en-US" sz="2800" dirty="0">
              <a:solidFill>
                <a:srgbClr val="7030A0"/>
              </a:solidFill>
            </a:endParaRPr>
          </a:p>
        </p:txBody>
      </p:sp>
    </p:spTree>
    <p:extLst>
      <p:ext uri="{BB962C8B-B14F-4D97-AF65-F5344CB8AC3E}">
        <p14:creationId xmlns:p14="http://schemas.microsoft.com/office/powerpoint/2010/main" xmlns="" val="126221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alloys </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sz="2800" u="sng" dirty="0" smtClean="0">
                <a:solidFill>
                  <a:srgbClr val="FF0000"/>
                </a:solidFill>
              </a:rPr>
              <a:t>Brasses </a:t>
            </a:r>
          </a:p>
          <a:p>
            <a:pPr marL="0" indent="0">
              <a:buNone/>
            </a:pPr>
            <a:r>
              <a:rPr lang="en-US" sz="2800" dirty="0" smtClean="0">
                <a:solidFill>
                  <a:srgbClr val="7030A0"/>
                </a:solidFill>
              </a:rPr>
              <a:t>Brasses are the alloys of copper and zinc.</a:t>
            </a:r>
          </a:p>
          <a:p>
            <a:pPr marL="0" indent="0">
              <a:buNone/>
            </a:pPr>
            <a:endParaRPr lang="en-US" sz="2800" dirty="0">
              <a:solidFill>
                <a:srgbClr val="7030A0"/>
              </a:solidFill>
            </a:endParaRPr>
          </a:p>
          <a:p>
            <a:pPr marL="0" indent="0">
              <a:buNone/>
            </a:pPr>
            <a:r>
              <a:rPr lang="en-US" sz="2800" dirty="0" smtClean="0">
                <a:solidFill>
                  <a:srgbClr val="0070C0"/>
                </a:solidFill>
              </a:rPr>
              <a:t>Brasses are classified as follows</a:t>
            </a:r>
          </a:p>
          <a:p>
            <a:pPr marL="0" indent="0">
              <a:buNone/>
            </a:pPr>
            <a:r>
              <a:rPr lang="en-US" sz="2800" dirty="0" smtClean="0">
                <a:solidFill>
                  <a:srgbClr val="7030A0"/>
                </a:solidFill>
              </a:rPr>
              <a:t>1)</a:t>
            </a:r>
            <a:r>
              <a:rPr lang="el-GR" sz="2800" dirty="0" smtClean="0">
                <a:solidFill>
                  <a:srgbClr val="7030A0"/>
                </a:solidFill>
              </a:rPr>
              <a:t>α</a:t>
            </a:r>
            <a:r>
              <a:rPr lang="en-US" sz="2800" dirty="0" smtClean="0">
                <a:solidFill>
                  <a:srgbClr val="7030A0"/>
                </a:solidFill>
              </a:rPr>
              <a:t> –brasses</a:t>
            </a:r>
          </a:p>
          <a:p>
            <a:pPr marL="0" indent="0">
              <a:buNone/>
            </a:pPr>
            <a:r>
              <a:rPr lang="en-US" sz="2800" dirty="0" smtClean="0">
                <a:solidFill>
                  <a:srgbClr val="7030A0"/>
                </a:solidFill>
              </a:rPr>
              <a:t>2)</a:t>
            </a:r>
            <a:r>
              <a:rPr lang="el-GR" sz="2800" dirty="0" smtClean="0">
                <a:solidFill>
                  <a:srgbClr val="7030A0"/>
                </a:solidFill>
              </a:rPr>
              <a:t>α</a:t>
            </a:r>
            <a:r>
              <a:rPr lang="en-US" sz="2800" dirty="0" smtClean="0">
                <a:solidFill>
                  <a:srgbClr val="7030A0"/>
                </a:solidFill>
              </a:rPr>
              <a:t>-</a:t>
            </a:r>
            <a:r>
              <a:rPr lang="el-GR" sz="2800" dirty="0" smtClean="0">
                <a:solidFill>
                  <a:srgbClr val="7030A0"/>
                </a:solidFill>
              </a:rPr>
              <a:t>β</a:t>
            </a:r>
            <a:r>
              <a:rPr lang="en-US" sz="2800" dirty="0" smtClean="0">
                <a:solidFill>
                  <a:srgbClr val="7030A0"/>
                </a:solidFill>
              </a:rPr>
              <a:t> brasses</a:t>
            </a:r>
          </a:p>
          <a:p>
            <a:pPr marL="0" indent="0">
              <a:buNone/>
            </a:pPr>
            <a:r>
              <a:rPr lang="en-US" sz="2800" dirty="0" smtClean="0">
                <a:solidFill>
                  <a:srgbClr val="7030A0"/>
                </a:solidFill>
              </a:rPr>
              <a:t>3)Red brasses and yellow brasses.</a:t>
            </a:r>
          </a:p>
          <a:p>
            <a:pPr marL="0" indent="0">
              <a:buNone/>
            </a:pPr>
            <a:endParaRPr lang="en-US" sz="2800" dirty="0" smtClean="0">
              <a:solidFill>
                <a:srgbClr val="7030A0"/>
              </a:solidFill>
            </a:endParaRPr>
          </a:p>
          <a:p>
            <a:pPr marL="0" indent="0">
              <a:buNone/>
            </a:pPr>
            <a:r>
              <a:rPr lang="el-GR" sz="2800" dirty="0" smtClean="0">
                <a:solidFill>
                  <a:srgbClr val="0070C0"/>
                </a:solidFill>
              </a:rPr>
              <a:t>α</a:t>
            </a:r>
            <a:r>
              <a:rPr lang="en-US" sz="2800" dirty="0" smtClean="0">
                <a:solidFill>
                  <a:srgbClr val="0070C0"/>
                </a:solidFill>
              </a:rPr>
              <a:t> –brasses contain zinc less than 30% and </a:t>
            </a:r>
            <a:r>
              <a:rPr lang="el-GR" sz="2800" dirty="0" smtClean="0">
                <a:solidFill>
                  <a:srgbClr val="0070C0"/>
                </a:solidFill>
              </a:rPr>
              <a:t>α</a:t>
            </a:r>
            <a:r>
              <a:rPr lang="en-US" sz="2800" dirty="0" smtClean="0">
                <a:solidFill>
                  <a:srgbClr val="0070C0"/>
                </a:solidFill>
              </a:rPr>
              <a:t>-</a:t>
            </a:r>
            <a:r>
              <a:rPr lang="el-GR" sz="2800" dirty="0" smtClean="0">
                <a:solidFill>
                  <a:srgbClr val="0070C0"/>
                </a:solidFill>
              </a:rPr>
              <a:t>β</a:t>
            </a:r>
            <a:r>
              <a:rPr lang="en-US" sz="2800" dirty="0" smtClean="0">
                <a:solidFill>
                  <a:srgbClr val="0070C0"/>
                </a:solidFill>
              </a:rPr>
              <a:t> brasses</a:t>
            </a:r>
          </a:p>
          <a:p>
            <a:pPr marL="0" indent="0">
              <a:buNone/>
            </a:pPr>
            <a:r>
              <a:rPr lang="en-US" sz="2800" dirty="0" smtClean="0">
                <a:solidFill>
                  <a:srgbClr val="0070C0"/>
                </a:solidFill>
              </a:rPr>
              <a:t>Contain zinc between 30 to 44%.</a:t>
            </a:r>
          </a:p>
          <a:p>
            <a:pPr marL="0" indent="0">
              <a:buNone/>
            </a:pPr>
            <a:r>
              <a:rPr lang="en-US" sz="2800" dirty="0" smtClean="0">
                <a:solidFill>
                  <a:srgbClr val="7030A0"/>
                </a:solidFill>
              </a:rPr>
              <a:t>Below 20% zinc, color of brasses is red and above 20% zinc, the color is yellow.</a:t>
            </a:r>
            <a:endParaRPr lang="en-US" sz="2800" dirty="0">
              <a:solidFill>
                <a:srgbClr val="7030A0"/>
              </a:solidFill>
            </a:endParaRPr>
          </a:p>
          <a:p>
            <a:pPr marL="0" indent="0">
              <a:buNone/>
            </a:pPr>
            <a:endParaRPr lang="en-US" sz="2800" dirty="0">
              <a:solidFill>
                <a:srgbClr val="7030A0"/>
              </a:solidFill>
            </a:endParaRPr>
          </a:p>
        </p:txBody>
      </p:sp>
    </p:spTree>
    <p:extLst>
      <p:ext uri="{BB962C8B-B14F-4D97-AF65-F5344CB8AC3E}">
        <p14:creationId xmlns:p14="http://schemas.microsoft.com/office/powerpoint/2010/main" xmlns="" val="36095828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alloys </a:t>
            </a:r>
            <a:endParaRPr lang="en-US" dirty="0"/>
          </a:p>
        </p:txBody>
      </p:sp>
      <p:sp>
        <p:nvSpPr>
          <p:cNvPr id="3" name="Content Placeholder 2"/>
          <p:cNvSpPr>
            <a:spLocks noGrp="1"/>
          </p:cNvSpPr>
          <p:nvPr>
            <p:ph idx="1"/>
          </p:nvPr>
        </p:nvSpPr>
        <p:spPr/>
        <p:txBody>
          <a:bodyPr>
            <a:normAutofit/>
          </a:bodyPr>
          <a:lstStyle/>
          <a:p>
            <a:pPr marL="514350" indent="-514350">
              <a:buAutoNum type="arabicParenR"/>
            </a:pPr>
            <a:r>
              <a:rPr lang="el-GR" sz="2800" dirty="0" smtClean="0">
                <a:solidFill>
                  <a:srgbClr val="FF0000"/>
                </a:solidFill>
              </a:rPr>
              <a:t>α</a:t>
            </a:r>
            <a:r>
              <a:rPr lang="en-US" sz="2800" dirty="0" smtClean="0">
                <a:solidFill>
                  <a:srgbClr val="FF0000"/>
                </a:solidFill>
              </a:rPr>
              <a:t> – brasses</a:t>
            </a:r>
          </a:p>
          <a:p>
            <a:pPr marL="0" indent="0">
              <a:buNone/>
            </a:pPr>
            <a:r>
              <a:rPr lang="en-US" sz="2800" dirty="0" smtClean="0">
                <a:solidFill>
                  <a:srgbClr val="0070C0"/>
                </a:solidFill>
              </a:rPr>
              <a:t>Composition: </a:t>
            </a:r>
            <a:r>
              <a:rPr lang="en-US" sz="2800" dirty="0" smtClean="0">
                <a:solidFill>
                  <a:srgbClr val="7030A0"/>
                </a:solidFill>
              </a:rPr>
              <a:t>Zinc less than 30%</a:t>
            </a:r>
          </a:p>
          <a:p>
            <a:pPr marL="0" indent="0">
              <a:buNone/>
            </a:pPr>
            <a:r>
              <a:rPr lang="en-US" sz="2800" dirty="0" smtClean="0">
                <a:solidFill>
                  <a:srgbClr val="0070C0"/>
                </a:solidFill>
              </a:rPr>
              <a:t>Properties</a:t>
            </a:r>
            <a:r>
              <a:rPr lang="en-US" sz="2800" dirty="0" smtClean="0">
                <a:solidFill>
                  <a:srgbClr val="7030A0"/>
                </a:solidFill>
              </a:rPr>
              <a:t>: Ductile, soft, malleable and fairly good corrosion resistance.</a:t>
            </a:r>
          </a:p>
          <a:p>
            <a:pPr marL="0" indent="0">
              <a:buNone/>
            </a:pPr>
            <a:r>
              <a:rPr lang="en-US" sz="2800" dirty="0" smtClean="0">
                <a:solidFill>
                  <a:srgbClr val="0070C0"/>
                </a:solidFill>
              </a:rPr>
              <a:t>Application:</a:t>
            </a:r>
          </a:p>
          <a:p>
            <a:pPr marL="0" indent="0">
              <a:buNone/>
            </a:pPr>
            <a:r>
              <a:rPr lang="en-US" sz="2800" dirty="0" smtClean="0">
                <a:solidFill>
                  <a:srgbClr val="7030A0"/>
                </a:solidFill>
              </a:rPr>
              <a:t>Cold rolling</a:t>
            </a:r>
          </a:p>
          <a:p>
            <a:pPr marL="0" indent="0">
              <a:buNone/>
            </a:pPr>
            <a:r>
              <a:rPr lang="en-US" sz="2800" dirty="0" smtClean="0">
                <a:solidFill>
                  <a:srgbClr val="7030A0"/>
                </a:solidFill>
              </a:rPr>
              <a:t>Wire drawing</a:t>
            </a:r>
          </a:p>
          <a:p>
            <a:pPr marL="0" indent="0">
              <a:buNone/>
            </a:pPr>
            <a:r>
              <a:rPr lang="en-US" sz="2800" dirty="0" smtClean="0">
                <a:solidFill>
                  <a:srgbClr val="7030A0"/>
                </a:solidFill>
              </a:rPr>
              <a:t>Press work.</a:t>
            </a:r>
          </a:p>
          <a:p>
            <a:pPr marL="0" indent="0">
              <a:buNone/>
            </a:pPr>
            <a:endParaRPr lang="en-US" sz="2800" dirty="0">
              <a:solidFill>
                <a:srgbClr val="7030A0"/>
              </a:solidFill>
            </a:endParaRPr>
          </a:p>
        </p:txBody>
      </p:sp>
    </p:spTree>
    <p:extLst>
      <p:ext uri="{BB962C8B-B14F-4D97-AF65-F5344CB8AC3E}">
        <p14:creationId xmlns:p14="http://schemas.microsoft.com/office/powerpoint/2010/main" xmlns="" val="529678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alloys </a:t>
            </a:r>
            <a:endParaRPr lang="en-US" dirty="0"/>
          </a:p>
        </p:txBody>
      </p:sp>
      <p:sp>
        <p:nvSpPr>
          <p:cNvPr id="3" name="Content Placeholder 2"/>
          <p:cNvSpPr>
            <a:spLocks noGrp="1"/>
          </p:cNvSpPr>
          <p:nvPr>
            <p:ph idx="1"/>
          </p:nvPr>
        </p:nvSpPr>
        <p:spPr/>
        <p:txBody>
          <a:bodyPr>
            <a:normAutofit/>
          </a:bodyPr>
          <a:lstStyle/>
          <a:p>
            <a:pPr marL="514350" indent="-514350">
              <a:buAutoNum type="alphaUcParenR"/>
            </a:pPr>
            <a:r>
              <a:rPr lang="en-US" sz="2800" dirty="0" smtClean="0">
                <a:solidFill>
                  <a:srgbClr val="FF0000"/>
                </a:solidFill>
              </a:rPr>
              <a:t>Cap copper:</a:t>
            </a:r>
          </a:p>
          <a:p>
            <a:pPr marL="0" indent="0">
              <a:buNone/>
            </a:pPr>
            <a:r>
              <a:rPr lang="en-US" sz="2800" dirty="0" smtClean="0">
                <a:solidFill>
                  <a:srgbClr val="0070C0"/>
                </a:solidFill>
              </a:rPr>
              <a:t>Composition</a:t>
            </a:r>
            <a:r>
              <a:rPr lang="en-US" sz="2800" dirty="0" smtClean="0">
                <a:solidFill>
                  <a:srgbClr val="7030A0"/>
                </a:solidFill>
              </a:rPr>
              <a:t>: zinc between 2 to 5%.</a:t>
            </a:r>
          </a:p>
          <a:p>
            <a:pPr marL="0" indent="0">
              <a:buNone/>
            </a:pPr>
            <a:r>
              <a:rPr lang="en-US" sz="2800" dirty="0" smtClean="0">
                <a:solidFill>
                  <a:srgbClr val="7030A0"/>
                </a:solidFill>
              </a:rPr>
              <a:t>If zinc is not added ,copper oxide present in the structure reduces ductility and malleability.</a:t>
            </a:r>
          </a:p>
          <a:p>
            <a:pPr marL="0" indent="0">
              <a:buNone/>
            </a:pPr>
            <a:r>
              <a:rPr lang="en-US" sz="2800" dirty="0" smtClean="0">
                <a:solidFill>
                  <a:srgbClr val="0070C0"/>
                </a:solidFill>
              </a:rPr>
              <a:t>Properties</a:t>
            </a:r>
            <a:r>
              <a:rPr lang="en-US" sz="2800" dirty="0" smtClean="0">
                <a:solidFill>
                  <a:srgbClr val="7030A0"/>
                </a:solidFill>
              </a:rPr>
              <a:t>: cap copper is very ductile.</a:t>
            </a:r>
          </a:p>
          <a:p>
            <a:pPr marL="0" indent="0">
              <a:buNone/>
            </a:pPr>
            <a:r>
              <a:rPr lang="en-US" sz="2800" dirty="0" smtClean="0">
                <a:solidFill>
                  <a:srgbClr val="0070C0"/>
                </a:solidFill>
              </a:rPr>
              <a:t>Application</a:t>
            </a:r>
            <a:r>
              <a:rPr lang="en-US" sz="2800" dirty="0" smtClean="0">
                <a:solidFill>
                  <a:srgbClr val="7030A0"/>
                </a:solidFill>
              </a:rPr>
              <a:t>: used as cap detonators in ammunition factories.  </a:t>
            </a:r>
          </a:p>
          <a:p>
            <a:pPr marL="0" indent="0">
              <a:buNone/>
            </a:pPr>
            <a:r>
              <a:rPr lang="en-US" sz="2800" dirty="0" smtClean="0">
                <a:solidFill>
                  <a:srgbClr val="FF0000"/>
                </a:solidFill>
              </a:rPr>
              <a:t>B)Gilding metal:</a:t>
            </a:r>
          </a:p>
          <a:p>
            <a:pPr marL="0" indent="0">
              <a:buNone/>
            </a:pPr>
            <a:r>
              <a:rPr lang="en-US" sz="2800" dirty="0" smtClean="0">
                <a:solidFill>
                  <a:srgbClr val="0070C0"/>
                </a:solidFill>
              </a:rPr>
              <a:t>Composition: </a:t>
            </a:r>
            <a:r>
              <a:rPr lang="en-US" sz="2800" dirty="0" smtClean="0">
                <a:solidFill>
                  <a:srgbClr val="7030A0"/>
                </a:solidFill>
              </a:rPr>
              <a:t>zinc from 5 to 15%.</a:t>
            </a:r>
          </a:p>
          <a:p>
            <a:pPr marL="0" indent="0">
              <a:buNone/>
            </a:pPr>
            <a:endParaRPr lang="en-US" sz="2800" dirty="0">
              <a:solidFill>
                <a:srgbClr val="7030A0"/>
              </a:solidFill>
            </a:endParaRPr>
          </a:p>
        </p:txBody>
      </p:sp>
    </p:spTree>
    <p:extLst>
      <p:ext uri="{BB962C8B-B14F-4D97-AF65-F5344CB8AC3E}">
        <p14:creationId xmlns:p14="http://schemas.microsoft.com/office/powerpoint/2010/main" xmlns="" val="4017250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alloys </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solidFill>
                  <a:srgbClr val="0070C0"/>
                </a:solidFill>
              </a:rPr>
              <a:t>Application: </a:t>
            </a:r>
            <a:r>
              <a:rPr lang="en-US" sz="2400" dirty="0" smtClean="0">
                <a:solidFill>
                  <a:srgbClr val="7030A0"/>
                </a:solidFill>
              </a:rPr>
              <a:t>bullet envelopes, drawn containers, condenser tubes, coins, needles, emblems and dress jewelry because of color like gold.</a:t>
            </a:r>
          </a:p>
          <a:p>
            <a:pPr marL="0" indent="0">
              <a:buNone/>
            </a:pPr>
            <a:r>
              <a:rPr lang="en-US" sz="2400" u="sng" dirty="0" smtClean="0">
                <a:solidFill>
                  <a:srgbClr val="FF0000"/>
                </a:solidFill>
              </a:rPr>
              <a:t>c)Cartridge brass:</a:t>
            </a:r>
          </a:p>
          <a:p>
            <a:pPr marL="0" indent="0">
              <a:buNone/>
            </a:pPr>
            <a:r>
              <a:rPr lang="en-US" sz="2400" dirty="0" smtClean="0">
                <a:solidFill>
                  <a:srgbClr val="0070C0"/>
                </a:solidFill>
              </a:rPr>
              <a:t>Composition</a:t>
            </a:r>
            <a:r>
              <a:rPr lang="en-US" sz="2400" dirty="0" smtClean="0">
                <a:solidFill>
                  <a:srgbClr val="7030A0"/>
                </a:solidFill>
              </a:rPr>
              <a:t>: about 30% zinc.</a:t>
            </a:r>
          </a:p>
          <a:p>
            <a:pPr marL="0" indent="0">
              <a:buNone/>
            </a:pPr>
            <a:r>
              <a:rPr lang="en-US" sz="2400" dirty="0" smtClean="0">
                <a:solidFill>
                  <a:srgbClr val="0070C0"/>
                </a:solidFill>
              </a:rPr>
              <a:t>Properties: </a:t>
            </a:r>
            <a:r>
              <a:rPr lang="en-US" sz="2400" dirty="0" smtClean="0">
                <a:solidFill>
                  <a:srgbClr val="7030A0"/>
                </a:solidFill>
              </a:rPr>
              <a:t>maximum ductility and malleability amongst all the brasses.</a:t>
            </a:r>
          </a:p>
          <a:p>
            <a:pPr marL="0" indent="0">
              <a:buNone/>
            </a:pPr>
            <a:r>
              <a:rPr lang="en-US" sz="2400" dirty="0" smtClean="0">
                <a:solidFill>
                  <a:srgbClr val="0070C0"/>
                </a:solidFill>
              </a:rPr>
              <a:t>Application</a:t>
            </a:r>
            <a:r>
              <a:rPr lang="en-US" sz="2400" dirty="0" smtClean="0">
                <a:solidFill>
                  <a:srgbClr val="7030A0"/>
                </a:solidFill>
              </a:rPr>
              <a:t>: for forming by deep drawing, stretching, trimming, spinning and press work operations.</a:t>
            </a:r>
          </a:p>
          <a:p>
            <a:pPr marL="0" indent="0">
              <a:buNone/>
            </a:pPr>
            <a:r>
              <a:rPr lang="en-US" sz="2400" dirty="0" smtClean="0">
                <a:solidFill>
                  <a:srgbClr val="7030A0"/>
                </a:solidFill>
              </a:rPr>
              <a:t>It is also used for cartridge cases, radiator fins, lamp fixture, rivets and springs.</a:t>
            </a:r>
          </a:p>
          <a:p>
            <a:pPr marL="0" indent="0">
              <a:buNone/>
            </a:pPr>
            <a:endParaRPr lang="en-US" sz="2800" dirty="0">
              <a:solidFill>
                <a:srgbClr val="7030A0"/>
              </a:solidFill>
            </a:endParaRPr>
          </a:p>
        </p:txBody>
      </p:sp>
    </p:spTree>
    <p:extLst>
      <p:ext uri="{BB962C8B-B14F-4D97-AF65-F5344CB8AC3E}">
        <p14:creationId xmlns:p14="http://schemas.microsoft.com/office/powerpoint/2010/main" xmlns="" val="1717298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Copper alloys </a:t>
            </a:r>
            <a:endParaRPr lang="en-US" dirty="0"/>
          </a:p>
        </p:txBody>
      </p:sp>
      <p:sp>
        <p:nvSpPr>
          <p:cNvPr id="3" name="Content Placeholder 2"/>
          <p:cNvSpPr>
            <a:spLocks noGrp="1"/>
          </p:cNvSpPr>
          <p:nvPr>
            <p:ph idx="1"/>
          </p:nvPr>
        </p:nvSpPr>
        <p:spPr>
          <a:xfrm>
            <a:off x="457200" y="1219200"/>
            <a:ext cx="8229600" cy="4525963"/>
          </a:xfrm>
        </p:spPr>
        <p:txBody>
          <a:bodyPr>
            <a:normAutofit/>
          </a:bodyPr>
          <a:lstStyle/>
          <a:p>
            <a:pPr marL="0" indent="0">
              <a:buNone/>
            </a:pPr>
            <a:r>
              <a:rPr lang="en-US" sz="2800" dirty="0">
                <a:solidFill>
                  <a:srgbClr val="FF0000"/>
                </a:solidFill>
              </a:rPr>
              <a:t>D</a:t>
            </a:r>
            <a:r>
              <a:rPr lang="en-US" sz="2800" dirty="0" smtClean="0">
                <a:solidFill>
                  <a:srgbClr val="FF0000"/>
                </a:solidFill>
              </a:rPr>
              <a:t>) Admiralty brass:</a:t>
            </a:r>
          </a:p>
          <a:p>
            <a:pPr marL="0" indent="0">
              <a:buNone/>
            </a:pPr>
            <a:r>
              <a:rPr lang="en-US" sz="2800" dirty="0" smtClean="0">
                <a:solidFill>
                  <a:srgbClr val="0070C0"/>
                </a:solidFill>
              </a:rPr>
              <a:t>Composition:  </a:t>
            </a:r>
            <a:r>
              <a:rPr lang="en-US" sz="2800" dirty="0" smtClean="0">
                <a:solidFill>
                  <a:srgbClr val="7030A0"/>
                </a:solidFill>
              </a:rPr>
              <a:t>about 1% tin is added to cartridge brass to improve the corrosion resistance and such a brass is called as admiralty brass.</a:t>
            </a:r>
          </a:p>
          <a:p>
            <a:pPr marL="0" indent="0">
              <a:buNone/>
            </a:pPr>
            <a:r>
              <a:rPr lang="en-US" sz="2800" dirty="0" smtClean="0">
                <a:solidFill>
                  <a:srgbClr val="7030A0"/>
                </a:solidFill>
              </a:rPr>
              <a:t>22% Zn, 2% Al and about 0.04% As.</a:t>
            </a:r>
          </a:p>
          <a:p>
            <a:pPr marL="0" indent="0">
              <a:buNone/>
            </a:pPr>
            <a:r>
              <a:rPr lang="en-US" sz="2800" dirty="0" smtClean="0">
                <a:solidFill>
                  <a:srgbClr val="0070C0"/>
                </a:solidFill>
              </a:rPr>
              <a:t>Application: </a:t>
            </a:r>
            <a:r>
              <a:rPr lang="en-US" sz="2800" dirty="0" smtClean="0">
                <a:solidFill>
                  <a:srgbClr val="7030A0"/>
                </a:solidFill>
              </a:rPr>
              <a:t>condenser tubes and heat exchanger in steam power plant.</a:t>
            </a:r>
          </a:p>
          <a:p>
            <a:pPr marL="0" indent="0">
              <a:buNone/>
            </a:pPr>
            <a:r>
              <a:rPr lang="en-US" sz="2800" dirty="0" smtClean="0">
                <a:solidFill>
                  <a:srgbClr val="7030A0"/>
                </a:solidFill>
              </a:rPr>
              <a:t>Marine application.</a:t>
            </a:r>
          </a:p>
          <a:p>
            <a:pPr marL="0" indent="0">
              <a:buNone/>
            </a:pPr>
            <a:endParaRPr lang="en-US" sz="2800" dirty="0">
              <a:solidFill>
                <a:srgbClr val="7030A0"/>
              </a:solidFill>
            </a:endParaRPr>
          </a:p>
        </p:txBody>
      </p:sp>
    </p:spTree>
    <p:extLst>
      <p:ext uri="{BB962C8B-B14F-4D97-AF65-F5344CB8AC3E}">
        <p14:creationId xmlns:p14="http://schemas.microsoft.com/office/powerpoint/2010/main" xmlns="" val="24986253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TotalTime>
  <Words>2022</Words>
  <Application>Microsoft Office PowerPoint</Application>
  <PresentationFormat>On-screen Show (4:3)</PresentationFormat>
  <Paragraphs>217</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Unit 5                                                         Non ferrous metal and alloys</vt:lpstr>
      <vt:lpstr>Co related to chapter</vt:lpstr>
      <vt:lpstr>Copper and copper alloys</vt:lpstr>
      <vt:lpstr>Application of Copper </vt:lpstr>
      <vt:lpstr>Copper alloys </vt:lpstr>
      <vt:lpstr>Copper alloys </vt:lpstr>
      <vt:lpstr>Copper alloys </vt:lpstr>
      <vt:lpstr>Copper alloys </vt:lpstr>
      <vt:lpstr>Copper alloys </vt:lpstr>
      <vt:lpstr>Copper alloys </vt:lpstr>
      <vt:lpstr>Copper alloys </vt:lpstr>
      <vt:lpstr>Copper alloys </vt:lpstr>
      <vt:lpstr>Copper alloys </vt:lpstr>
      <vt:lpstr>Bronze </vt:lpstr>
      <vt:lpstr>Aluminium Bronze </vt:lpstr>
      <vt:lpstr>Tin Bronze </vt:lpstr>
      <vt:lpstr>Tin Bronze </vt:lpstr>
      <vt:lpstr>Beryllium bronze</vt:lpstr>
      <vt:lpstr>silicon bronze</vt:lpstr>
      <vt:lpstr>Copper nickel alloys</vt:lpstr>
      <vt:lpstr>Aluminium and aluminium alloys</vt:lpstr>
      <vt:lpstr>Aluminium and aluminium alloys</vt:lpstr>
      <vt:lpstr>Y-alloys(LM 14)</vt:lpstr>
      <vt:lpstr>Hinduminium (RR 350)</vt:lpstr>
      <vt:lpstr>Bearing materials</vt:lpstr>
      <vt:lpstr>Bearing materials</vt:lpstr>
      <vt:lpstr>Bearing materials</vt:lpstr>
      <vt:lpstr>Porous self lubricating bearing.</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Non ferrous metal and alloys</dc:title>
  <dc:creator>SAGAR</dc:creator>
  <cp:lastModifiedBy>ADMIN</cp:lastModifiedBy>
  <cp:revision>5</cp:revision>
  <dcterms:created xsi:type="dcterms:W3CDTF">2006-08-16T00:00:00Z</dcterms:created>
  <dcterms:modified xsi:type="dcterms:W3CDTF">2017-05-30T14:10:59Z</dcterms:modified>
</cp:coreProperties>
</file>